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359" r:id="rId5"/>
    <p:sldId id="259" r:id="rId6"/>
    <p:sldId id="352" r:id="rId7"/>
    <p:sldId id="353" r:id="rId8"/>
    <p:sldId id="354" r:id="rId9"/>
    <p:sldId id="262" r:id="rId10"/>
    <p:sldId id="355" r:id="rId11"/>
    <p:sldId id="356" r:id="rId12"/>
    <p:sldId id="357" r:id="rId13"/>
    <p:sldId id="35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D0C8B-B710-4BA9-B3EE-2DF133EFBF7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F51C93B-620B-4134-8752-F0F4137E5826}">
      <dgm:prSet phldrT="[Text]"/>
      <dgm:spPr/>
      <dgm:t>
        <a:bodyPr/>
        <a:lstStyle/>
        <a:p>
          <a:r>
            <a:rPr lang="en-US" b="1" dirty="0"/>
            <a:t>Agricultural Easement</a:t>
          </a:r>
        </a:p>
      </dgm:t>
    </dgm:pt>
    <dgm:pt modelId="{CFDD254E-655F-4A43-A2E8-2E40F8FD82CA}" type="parTrans" cxnId="{5F8663D9-41C2-4AEA-B900-CD692315F18F}">
      <dgm:prSet/>
      <dgm:spPr/>
      <dgm:t>
        <a:bodyPr/>
        <a:lstStyle/>
        <a:p>
          <a:endParaRPr lang="en-US"/>
        </a:p>
      </dgm:t>
    </dgm:pt>
    <dgm:pt modelId="{00ACDF9B-A0A8-46B0-97C0-03EF93CE7645}" type="sibTrans" cxnId="{5F8663D9-41C2-4AEA-B900-CD692315F18F}">
      <dgm:prSet/>
      <dgm:spPr/>
      <dgm:t>
        <a:bodyPr/>
        <a:lstStyle/>
        <a:p>
          <a:endParaRPr lang="en-US"/>
        </a:p>
      </dgm:t>
    </dgm:pt>
    <dgm:pt modelId="{C539D332-9B17-40A9-A5E5-113B97681A00}">
      <dgm:prSet phldrT="[Text]"/>
      <dgm:spPr/>
      <dgm:t>
        <a:bodyPr/>
        <a:lstStyle/>
        <a:p>
          <a:pPr>
            <a:spcAft>
              <a:spcPts val="1200"/>
            </a:spcAft>
          </a:pPr>
          <a:r>
            <a:rPr lang="en-US" dirty="0"/>
            <a:t>Landowner continues ownership</a:t>
          </a:r>
        </a:p>
      </dgm:t>
    </dgm:pt>
    <dgm:pt modelId="{47CE025B-529B-443A-8F1D-C34B18F84A5D}" type="parTrans" cxnId="{C768CCA3-D156-40A0-A7C7-3418B8F1DD4B}">
      <dgm:prSet/>
      <dgm:spPr/>
      <dgm:t>
        <a:bodyPr/>
        <a:lstStyle/>
        <a:p>
          <a:endParaRPr lang="en-US"/>
        </a:p>
      </dgm:t>
    </dgm:pt>
    <dgm:pt modelId="{3E168F56-1FAA-4597-A9DB-89268173B79A}" type="sibTrans" cxnId="{C768CCA3-D156-40A0-A7C7-3418B8F1DD4B}">
      <dgm:prSet/>
      <dgm:spPr/>
      <dgm:t>
        <a:bodyPr/>
        <a:lstStyle/>
        <a:p>
          <a:endParaRPr lang="en-US"/>
        </a:p>
      </dgm:t>
    </dgm:pt>
    <dgm:pt modelId="{7316E984-381B-48FA-A94A-EEA3EEA028E3}">
      <dgm:prSet phldrT="[Text]"/>
      <dgm:spPr/>
      <dgm:t>
        <a:bodyPr/>
        <a:lstStyle/>
        <a:p>
          <a:pPr>
            <a:spcAft>
              <a:spcPts val="1200"/>
            </a:spcAft>
          </a:pPr>
          <a:r>
            <a:rPr lang="en-US" dirty="0"/>
            <a:t>May include residential area and working farm/ranch</a:t>
          </a:r>
        </a:p>
      </dgm:t>
    </dgm:pt>
    <dgm:pt modelId="{44136FC6-A3BB-4A8D-B5E0-7321FEC7365B}" type="parTrans" cxnId="{095C66F6-8132-449F-BD4F-60ADA3128D5A}">
      <dgm:prSet/>
      <dgm:spPr/>
      <dgm:t>
        <a:bodyPr/>
        <a:lstStyle/>
        <a:p>
          <a:endParaRPr lang="en-US"/>
        </a:p>
      </dgm:t>
    </dgm:pt>
    <dgm:pt modelId="{4E15ABF3-95FB-4B1F-9DB5-009AE8A0B7DC}" type="sibTrans" cxnId="{095C66F6-8132-449F-BD4F-60ADA3128D5A}">
      <dgm:prSet/>
      <dgm:spPr/>
      <dgm:t>
        <a:bodyPr/>
        <a:lstStyle/>
        <a:p>
          <a:endParaRPr lang="en-US"/>
        </a:p>
      </dgm:t>
    </dgm:pt>
    <dgm:pt modelId="{3003A92B-0F38-4B51-BF7A-7CC261A7166B}">
      <dgm:prSet phldrT="[Text]"/>
      <dgm:spPr/>
      <dgm:t>
        <a:bodyPr/>
        <a:lstStyle/>
        <a:p>
          <a:r>
            <a:rPr lang="en-US" b="1" dirty="0"/>
            <a:t>Fee Simple Purchase or Outright Purchase</a:t>
          </a:r>
        </a:p>
      </dgm:t>
    </dgm:pt>
    <dgm:pt modelId="{E37FC3CA-DFD2-4AC1-952E-FC20B80C4C96}" type="parTrans" cxnId="{AE5CCF8E-1567-48E7-9AC3-7E5C6047CACF}">
      <dgm:prSet/>
      <dgm:spPr/>
      <dgm:t>
        <a:bodyPr/>
        <a:lstStyle/>
        <a:p>
          <a:endParaRPr lang="en-US"/>
        </a:p>
      </dgm:t>
    </dgm:pt>
    <dgm:pt modelId="{14E19DE9-EC9D-45FE-AC43-AFFC5C9BA806}" type="sibTrans" cxnId="{AE5CCF8E-1567-48E7-9AC3-7E5C6047CACF}">
      <dgm:prSet/>
      <dgm:spPr/>
      <dgm:t>
        <a:bodyPr/>
        <a:lstStyle/>
        <a:p>
          <a:endParaRPr lang="en-US"/>
        </a:p>
      </dgm:t>
    </dgm:pt>
    <dgm:pt modelId="{8D316593-8C99-4D0C-B217-574EFA57457A}">
      <dgm:prSet phldrT="[Text]"/>
      <dgm:spPr/>
      <dgm:t>
        <a:bodyPr/>
        <a:lstStyle/>
        <a:p>
          <a:pPr>
            <a:spcAft>
              <a:spcPts val="1200"/>
            </a:spcAft>
          </a:pPr>
          <a:r>
            <a:rPr lang="en-US" dirty="0"/>
            <a:t>Deed transfers to Land Trust or other Public Entity</a:t>
          </a:r>
        </a:p>
      </dgm:t>
    </dgm:pt>
    <dgm:pt modelId="{2505E024-FF92-416D-B8F5-213ECE892482}" type="parTrans" cxnId="{C6E87A0E-FB91-490B-8F61-AC1297814D87}">
      <dgm:prSet/>
      <dgm:spPr/>
      <dgm:t>
        <a:bodyPr/>
        <a:lstStyle/>
        <a:p>
          <a:endParaRPr lang="en-US"/>
        </a:p>
      </dgm:t>
    </dgm:pt>
    <dgm:pt modelId="{637B5375-1B51-4EC7-A31F-86A8E0B6532D}" type="sibTrans" cxnId="{C6E87A0E-FB91-490B-8F61-AC1297814D87}">
      <dgm:prSet/>
      <dgm:spPr/>
      <dgm:t>
        <a:bodyPr/>
        <a:lstStyle/>
        <a:p>
          <a:endParaRPr lang="en-US"/>
        </a:p>
      </dgm:t>
    </dgm:pt>
    <dgm:pt modelId="{ED08B3A8-8136-4EEA-BC89-930D5475D93A}">
      <dgm:prSet phldrT="[Text]"/>
      <dgm:spPr/>
      <dgm:t>
        <a:bodyPr/>
        <a:lstStyle/>
        <a:p>
          <a:pPr>
            <a:spcAft>
              <a:spcPts val="1200"/>
            </a:spcAft>
          </a:pPr>
          <a:r>
            <a:rPr lang="en-US" dirty="0"/>
            <a:t>Could allow life rights for landowner/seller</a:t>
          </a:r>
        </a:p>
      </dgm:t>
    </dgm:pt>
    <dgm:pt modelId="{1C097AB7-050C-4924-8E7C-D9FA82BCD598}" type="parTrans" cxnId="{89894A89-5F9D-4797-9AE0-C1BF94F66807}">
      <dgm:prSet/>
      <dgm:spPr/>
      <dgm:t>
        <a:bodyPr/>
        <a:lstStyle/>
        <a:p>
          <a:endParaRPr lang="en-US"/>
        </a:p>
      </dgm:t>
    </dgm:pt>
    <dgm:pt modelId="{71066432-A917-452A-8D4F-80D0468B4CBE}" type="sibTrans" cxnId="{89894A89-5F9D-4797-9AE0-C1BF94F66807}">
      <dgm:prSet/>
      <dgm:spPr/>
      <dgm:t>
        <a:bodyPr/>
        <a:lstStyle/>
        <a:p>
          <a:endParaRPr lang="en-US"/>
        </a:p>
      </dgm:t>
    </dgm:pt>
    <dgm:pt modelId="{719E64AB-DB05-4BE9-B241-BBD45E29FAD1}">
      <dgm:prSet phldrT="[Text]"/>
      <dgm:spPr/>
      <dgm:t>
        <a:bodyPr/>
        <a:lstStyle/>
        <a:p>
          <a:pPr>
            <a:spcAft>
              <a:spcPts val="1200"/>
            </a:spcAft>
          </a:pPr>
          <a:r>
            <a:rPr lang="en-US" dirty="0"/>
            <a:t>Can be sold to future owner or </a:t>
          </a:r>
          <a:r>
            <a:rPr lang="en-US" dirty="0" err="1"/>
            <a:t>bequested</a:t>
          </a:r>
          <a:r>
            <a:rPr lang="en-US" dirty="0"/>
            <a:t> to children</a:t>
          </a:r>
        </a:p>
      </dgm:t>
    </dgm:pt>
    <dgm:pt modelId="{495AE76A-EA88-448D-9A59-6BB485720F8F}" type="parTrans" cxnId="{EACF1070-9C4F-4AEC-BE1D-29AD5FFF7A22}">
      <dgm:prSet/>
      <dgm:spPr/>
      <dgm:t>
        <a:bodyPr/>
        <a:lstStyle/>
        <a:p>
          <a:endParaRPr lang="en-US"/>
        </a:p>
      </dgm:t>
    </dgm:pt>
    <dgm:pt modelId="{B3F44C25-374B-43B5-A756-45F41CCFA3F5}" type="sibTrans" cxnId="{EACF1070-9C4F-4AEC-BE1D-29AD5FFF7A22}">
      <dgm:prSet/>
      <dgm:spPr/>
      <dgm:t>
        <a:bodyPr/>
        <a:lstStyle/>
        <a:p>
          <a:endParaRPr lang="en-US"/>
        </a:p>
      </dgm:t>
    </dgm:pt>
    <dgm:pt modelId="{BA40A370-E7F9-4921-817B-7DA229DBAA8C}">
      <dgm:prSet phldrT="[Text]"/>
      <dgm:spPr/>
      <dgm:t>
        <a:bodyPr/>
        <a:lstStyle/>
        <a:p>
          <a:pPr>
            <a:spcAft>
              <a:spcPts val="1200"/>
            </a:spcAft>
          </a:pPr>
          <a:r>
            <a:rPr lang="en-US" dirty="0"/>
            <a:t>Development rights permanently retired – stays as is</a:t>
          </a:r>
        </a:p>
      </dgm:t>
    </dgm:pt>
    <dgm:pt modelId="{E4433B57-1541-4E29-AA74-290EEC40FD7D}" type="parTrans" cxnId="{22A7C190-1EC0-4081-82F0-1ECDBCCF9790}">
      <dgm:prSet/>
      <dgm:spPr/>
      <dgm:t>
        <a:bodyPr/>
        <a:lstStyle/>
        <a:p>
          <a:endParaRPr lang="en-US"/>
        </a:p>
      </dgm:t>
    </dgm:pt>
    <dgm:pt modelId="{6971D243-4B31-4121-9E76-F15E2C0DA22E}" type="sibTrans" cxnId="{22A7C190-1EC0-4081-82F0-1ECDBCCF9790}">
      <dgm:prSet/>
      <dgm:spPr/>
      <dgm:t>
        <a:bodyPr/>
        <a:lstStyle/>
        <a:p>
          <a:endParaRPr lang="en-US"/>
        </a:p>
      </dgm:t>
    </dgm:pt>
    <dgm:pt modelId="{7A7DE293-4193-4899-8C23-ADFFB9137AEA}">
      <dgm:prSet phldrT="[Text]"/>
      <dgm:spPr/>
      <dgm:t>
        <a:bodyPr/>
        <a:lstStyle/>
        <a:p>
          <a:pPr>
            <a:spcAft>
              <a:spcPts val="1200"/>
            </a:spcAft>
          </a:pPr>
          <a:r>
            <a:rPr lang="en-US" dirty="0"/>
            <a:t>Greatest financial value to landowner; may require endowment donation</a:t>
          </a:r>
        </a:p>
      </dgm:t>
    </dgm:pt>
    <dgm:pt modelId="{F57BDA2D-1D87-445D-A258-005E82F9C4F6}" type="parTrans" cxnId="{64009C50-2F92-4C79-8436-FE14BE235AC0}">
      <dgm:prSet/>
      <dgm:spPr/>
      <dgm:t>
        <a:bodyPr/>
        <a:lstStyle/>
        <a:p>
          <a:endParaRPr lang="en-US"/>
        </a:p>
      </dgm:t>
    </dgm:pt>
    <dgm:pt modelId="{9348B379-9BC4-4F40-AE80-1C6DB0CD1ADE}" type="sibTrans" cxnId="{64009C50-2F92-4C79-8436-FE14BE235AC0}">
      <dgm:prSet/>
      <dgm:spPr/>
      <dgm:t>
        <a:bodyPr/>
        <a:lstStyle/>
        <a:p>
          <a:endParaRPr lang="en-US"/>
        </a:p>
      </dgm:t>
    </dgm:pt>
    <dgm:pt modelId="{ABB410AB-3A66-4D06-83D3-F6A2EA15C2C6}" type="pres">
      <dgm:prSet presAssocID="{91DD0C8B-B710-4BA9-B3EE-2DF133EFBF72}" presName="Name0" presStyleCnt="0">
        <dgm:presLayoutVars>
          <dgm:dir/>
          <dgm:animLvl val="lvl"/>
          <dgm:resizeHandles val="exact"/>
        </dgm:presLayoutVars>
      </dgm:prSet>
      <dgm:spPr/>
    </dgm:pt>
    <dgm:pt modelId="{1EB2AF87-0279-48F4-9816-8B1BCF6067A0}" type="pres">
      <dgm:prSet presAssocID="{DF51C93B-620B-4134-8752-F0F4137E5826}" presName="composite" presStyleCnt="0"/>
      <dgm:spPr/>
    </dgm:pt>
    <dgm:pt modelId="{ACE3B173-45CC-40A5-BD82-ABD17EE2E2B2}" type="pres">
      <dgm:prSet presAssocID="{DF51C93B-620B-4134-8752-F0F4137E5826}" presName="parTx" presStyleLbl="alignNode1" presStyleIdx="0" presStyleCnt="2">
        <dgm:presLayoutVars>
          <dgm:chMax val="0"/>
          <dgm:chPref val="0"/>
          <dgm:bulletEnabled val="1"/>
        </dgm:presLayoutVars>
      </dgm:prSet>
      <dgm:spPr/>
    </dgm:pt>
    <dgm:pt modelId="{82026F60-2D2B-4636-9E41-8057C9E4C3F9}" type="pres">
      <dgm:prSet presAssocID="{DF51C93B-620B-4134-8752-F0F4137E5826}" presName="desTx" presStyleLbl="alignAccFollowNode1" presStyleIdx="0" presStyleCnt="2">
        <dgm:presLayoutVars>
          <dgm:bulletEnabled val="1"/>
        </dgm:presLayoutVars>
      </dgm:prSet>
      <dgm:spPr/>
    </dgm:pt>
    <dgm:pt modelId="{56B2A255-CC49-467B-BABE-ACF7572C40A9}" type="pres">
      <dgm:prSet presAssocID="{00ACDF9B-A0A8-46B0-97C0-03EF93CE7645}" presName="space" presStyleCnt="0"/>
      <dgm:spPr/>
    </dgm:pt>
    <dgm:pt modelId="{CEE993BF-C7B3-48DA-895C-93DBF4FC2661}" type="pres">
      <dgm:prSet presAssocID="{3003A92B-0F38-4B51-BF7A-7CC261A7166B}" presName="composite" presStyleCnt="0"/>
      <dgm:spPr/>
    </dgm:pt>
    <dgm:pt modelId="{EA0C459D-9121-42DD-B987-7227D2271223}" type="pres">
      <dgm:prSet presAssocID="{3003A92B-0F38-4B51-BF7A-7CC261A7166B}" presName="parTx" presStyleLbl="alignNode1" presStyleIdx="1" presStyleCnt="2">
        <dgm:presLayoutVars>
          <dgm:chMax val="0"/>
          <dgm:chPref val="0"/>
          <dgm:bulletEnabled val="1"/>
        </dgm:presLayoutVars>
      </dgm:prSet>
      <dgm:spPr/>
    </dgm:pt>
    <dgm:pt modelId="{1F63802C-FE43-4DBF-878C-ECDAAB59F22A}" type="pres">
      <dgm:prSet presAssocID="{3003A92B-0F38-4B51-BF7A-7CC261A7166B}" presName="desTx" presStyleLbl="alignAccFollowNode1" presStyleIdx="1" presStyleCnt="2">
        <dgm:presLayoutVars>
          <dgm:bulletEnabled val="1"/>
        </dgm:presLayoutVars>
      </dgm:prSet>
      <dgm:spPr/>
    </dgm:pt>
  </dgm:ptLst>
  <dgm:cxnLst>
    <dgm:cxn modelId="{C6E87A0E-FB91-490B-8F61-AC1297814D87}" srcId="{3003A92B-0F38-4B51-BF7A-7CC261A7166B}" destId="{8D316593-8C99-4D0C-B217-574EFA57457A}" srcOrd="0" destOrd="0" parTransId="{2505E024-FF92-416D-B8F5-213ECE892482}" sibTransId="{637B5375-1B51-4EC7-A31F-86A8E0B6532D}"/>
    <dgm:cxn modelId="{14089124-E2AD-4815-9A5F-CF5BAF1213E3}" type="presOf" srcId="{7A7DE293-4193-4899-8C23-ADFFB9137AEA}" destId="{1F63802C-FE43-4DBF-878C-ECDAAB59F22A}" srcOrd="0" destOrd="2" presId="urn:microsoft.com/office/officeart/2005/8/layout/hList1"/>
    <dgm:cxn modelId="{E6ACAF3B-2104-4B98-86D9-36C5B684584D}" type="presOf" srcId="{8D316593-8C99-4D0C-B217-574EFA57457A}" destId="{1F63802C-FE43-4DBF-878C-ECDAAB59F22A}" srcOrd="0" destOrd="0" presId="urn:microsoft.com/office/officeart/2005/8/layout/hList1"/>
    <dgm:cxn modelId="{7B477741-3234-4BBB-A7A6-4BADB2E06792}" type="presOf" srcId="{ED08B3A8-8136-4EEA-BC89-930D5475D93A}" destId="{1F63802C-FE43-4DBF-878C-ECDAAB59F22A}" srcOrd="0" destOrd="1" presId="urn:microsoft.com/office/officeart/2005/8/layout/hList1"/>
    <dgm:cxn modelId="{0F703F68-D019-437C-8863-B9FD7A7AD5D9}" type="presOf" srcId="{719E64AB-DB05-4BE9-B241-BBD45E29FAD1}" destId="{82026F60-2D2B-4636-9E41-8057C9E4C3F9}" srcOrd="0" destOrd="2" presId="urn:microsoft.com/office/officeart/2005/8/layout/hList1"/>
    <dgm:cxn modelId="{0E470F4E-5A52-461F-992B-4C10591F13C0}" type="presOf" srcId="{C539D332-9B17-40A9-A5E5-113B97681A00}" destId="{82026F60-2D2B-4636-9E41-8057C9E4C3F9}" srcOrd="0" destOrd="0" presId="urn:microsoft.com/office/officeart/2005/8/layout/hList1"/>
    <dgm:cxn modelId="{EACF1070-9C4F-4AEC-BE1D-29AD5FFF7A22}" srcId="{DF51C93B-620B-4134-8752-F0F4137E5826}" destId="{719E64AB-DB05-4BE9-B241-BBD45E29FAD1}" srcOrd="2" destOrd="0" parTransId="{495AE76A-EA88-448D-9A59-6BB485720F8F}" sibTransId="{B3F44C25-374B-43B5-A756-45F41CCFA3F5}"/>
    <dgm:cxn modelId="{64009C50-2F92-4C79-8436-FE14BE235AC0}" srcId="{3003A92B-0F38-4B51-BF7A-7CC261A7166B}" destId="{7A7DE293-4193-4899-8C23-ADFFB9137AEA}" srcOrd="2" destOrd="0" parTransId="{F57BDA2D-1D87-445D-A258-005E82F9C4F6}" sibTransId="{9348B379-9BC4-4F40-AE80-1C6DB0CD1ADE}"/>
    <dgm:cxn modelId="{02048473-BFD4-46C0-A4B0-FD57D705E3A5}" type="presOf" srcId="{BA40A370-E7F9-4921-817B-7DA229DBAA8C}" destId="{82026F60-2D2B-4636-9E41-8057C9E4C3F9}" srcOrd="0" destOrd="3" presId="urn:microsoft.com/office/officeart/2005/8/layout/hList1"/>
    <dgm:cxn modelId="{FBE68E73-81E1-4FA4-BB4A-8F4AED23C5E8}" type="presOf" srcId="{3003A92B-0F38-4B51-BF7A-7CC261A7166B}" destId="{EA0C459D-9121-42DD-B987-7227D2271223}" srcOrd="0" destOrd="0" presId="urn:microsoft.com/office/officeart/2005/8/layout/hList1"/>
    <dgm:cxn modelId="{89894A89-5F9D-4797-9AE0-C1BF94F66807}" srcId="{3003A92B-0F38-4B51-BF7A-7CC261A7166B}" destId="{ED08B3A8-8136-4EEA-BC89-930D5475D93A}" srcOrd="1" destOrd="0" parTransId="{1C097AB7-050C-4924-8E7C-D9FA82BCD598}" sibTransId="{71066432-A917-452A-8D4F-80D0468B4CBE}"/>
    <dgm:cxn modelId="{AE5CCF8E-1567-48E7-9AC3-7E5C6047CACF}" srcId="{91DD0C8B-B710-4BA9-B3EE-2DF133EFBF72}" destId="{3003A92B-0F38-4B51-BF7A-7CC261A7166B}" srcOrd="1" destOrd="0" parTransId="{E37FC3CA-DFD2-4AC1-952E-FC20B80C4C96}" sibTransId="{14E19DE9-EC9D-45FE-AC43-AFFC5C9BA806}"/>
    <dgm:cxn modelId="{22A7C190-1EC0-4081-82F0-1ECDBCCF9790}" srcId="{DF51C93B-620B-4134-8752-F0F4137E5826}" destId="{BA40A370-E7F9-4921-817B-7DA229DBAA8C}" srcOrd="3" destOrd="0" parTransId="{E4433B57-1541-4E29-AA74-290EEC40FD7D}" sibTransId="{6971D243-4B31-4121-9E76-F15E2C0DA22E}"/>
    <dgm:cxn modelId="{C768CCA3-D156-40A0-A7C7-3418B8F1DD4B}" srcId="{DF51C93B-620B-4134-8752-F0F4137E5826}" destId="{C539D332-9B17-40A9-A5E5-113B97681A00}" srcOrd="0" destOrd="0" parTransId="{47CE025B-529B-443A-8F1D-C34B18F84A5D}" sibTransId="{3E168F56-1FAA-4597-A9DB-89268173B79A}"/>
    <dgm:cxn modelId="{75C7C2AA-E0A1-4C78-8C32-704768B26656}" type="presOf" srcId="{DF51C93B-620B-4134-8752-F0F4137E5826}" destId="{ACE3B173-45CC-40A5-BD82-ABD17EE2E2B2}" srcOrd="0" destOrd="0" presId="urn:microsoft.com/office/officeart/2005/8/layout/hList1"/>
    <dgm:cxn modelId="{F4DE2BCC-690B-4307-89B6-E550849A9651}" type="presOf" srcId="{7316E984-381B-48FA-A94A-EEA3EEA028E3}" destId="{82026F60-2D2B-4636-9E41-8057C9E4C3F9}" srcOrd="0" destOrd="1" presId="urn:microsoft.com/office/officeart/2005/8/layout/hList1"/>
    <dgm:cxn modelId="{4E95F7CD-28C4-484C-9740-3350CBE64DDC}" type="presOf" srcId="{91DD0C8B-B710-4BA9-B3EE-2DF133EFBF72}" destId="{ABB410AB-3A66-4D06-83D3-F6A2EA15C2C6}" srcOrd="0" destOrd="0" presId="urn:microsoft.com/office/officeart/2005/8/layout/hList1"/>
    <dgm:cxn modelId="{5F8663D9-41C2-4AEA-B900-CD692315F18F}" srcId="{91DD0C8B-B710-4BA9-B3EE-2DF133EFBF72}" destId="{DF51C93B-620B-4134-8752-F0F4137E5826}" srcOrd="0" destOrd="0" parTransId="{CFDD254E-655F-4A43-A2E8-2E40F8FD82CA}" sibTransId="{00ACDF9B-A0A8-46B0-97C0-03EF93CE7645}"/>
    <dgm:cxn modelId="{095C66F6-8132-449F-BD4F-60ADA3128D5A}" srcId="{DF51C93B-620B-4134-8752-F0F4137E5826}" destId="{7316E984-381B-48FA-A94A-EEA3EEA028E3}" srcOrd="1" destOrd="0" parTransId="{44136FC6-A3BB-4A8D-B5E0-7321FEC7365B}" sibTransId="{4E15ABF3-95FB-4B1F-9DB5-009AE8A0B7DC}"/>
    <dgm:cxn modelId="{899F38C1-BD0E-400F-A7DA-3F60A1B74B6B}" type="presParOf" srcId="{ABB410AB-3A66-4D06-83D3-F6A2EA15C2C6}" destId="{1EB2AF87-0279-48F4-9816-8B1BCF6067A0}" srcOrd="0" destOrd="0" presId="urn:microsoft.com/office/officeart/2005/8/layout/hList1"/>
    <dgm:cxn modelId="{9B67E3E5-DB87-4481-8E0D-38DFAD2CF34D}" type="presParOf" srcId="{1EB2AF87-0279-48F4-9816-8B1BCF6067A0}" destId="{ACE3B173-45CC-40A5-BD82-ABD17EE2E2B2}" srcOrd="0" destOrd="0" presId="urn:microsoft.com/office/officeart/2005/8/layout/hList1"/>
    <dgm:cxn modelId="{4C6EC1BB-32C5-4F78-9F8D-5557E5F33FA8}" type="presParOf" srcId="{1EB2AF87-0279-48F4-9816-8B1BCF6067A0}" destId="{82026F60-2D2B-4636-9E41-8057C9E4C3F9}" srcOrd="1" destOrd="0" presId="urn:microsoft.com/office/officeart/2005/8/layout/hList1"/>
    <dgm:cxn modelId="{427D8808-0830-4BDF-9205-A49D31E89AFE}" type="presParOf" srcId="{ABB410AB-3A66-4D06-83D3-F6A2EA15C2C6}" destId="{56B2A255-CC49-467B-BABE-ACF7572C40A9}" srcOrd="1" destOrd="0" presId="urn:microsoft.com/office/officeart/2005/8/layout/hList1"/>
    <dgm:cxn modelId="{2978A2DB-078E-471F-B95D-7684C8FC88CF}" type="presParOf" srcId="{ABB410AB-3A66-4D06-83D3-F6A2EA15C2C6}" destId="{CEE993BF-C7B3-48DA-895C-93DBF4FC2661}" srcOrd="2" destOrd="0" presId="urn:microsoft.com/office/officeart/2005/8/layout/hList1"/>
    <dgm:cxn modelId="{24DC2846-C666-4B95-810B-4A413660F097}" type="presParOf" srcId="{CEE993BF-C7B3-48DA-895C-93DBF4FC2661}" destId="{EA0C459D-9121-42DD-B987-7227D2271223}" srcOrd="0" destOrd="0" presId="urn:microsoft.com/office/officeart/2005/8/layout/hList1"/>
    <dgm:cxn modelId="{7B5AE083-0F40-4B3D-8470-E9F766EF701A}" type="presParOf" srcId="{CEE993BF-C7B3-48DA-895C-93DBF4FC2661}" destId="{1F63802C-FE43-4DBF-878C-ECDAAB59F22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3B173-45CC-40A5-BD82-ABD17EE2E2B2}">
      <dsp:nvSpPr>
        <dsp:cNvPr id="0" name=""/>
        <dsp:cNvSpPr/>
      </dsp:nvSpPr>
      <dsp:spPr>
        <a:xfrm>
          <a:off x="41" y="23645"/>
          <a:ext cx="4016928" cy="70484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Agricultural Easement</a:t>
          </a:r>
        </a:p>
      </dsp:txBody>
      <dsp:txXfrm>
        <a:off x="41" y="23645"/>
        <a:ext cx="4016928" cy="704846"/>
      </dsp:txXfrm>
    </dsp:sp>
    <dsp:sp modelId="{82026F60-2D2B-4636-9E41-8057C9E4C3F9}">
      <dsp:nvSpPr>
        <dsp:cNvPr id="0" name=""/>
        <dsp:cNvSpPr/>
      </dsp:nvSpPr>
      <dsp:spPr>
        <a:xfrm>
          <a:off x="41" y="728491"/>
          <a:ext cx="4016928" cy="31292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200"/>
            </a:spcAft>
            <a:buChar char="•"/>
          </a:pPr>
          <a:r>
            <a:rPr lang="en-US" sz="2000" kern="1200" dirty="0"/>
            <a:t>Landowner continues ownership</a:t>
          </a:r>
        </a:p>
        <a:p>
          <a:pPr marL="228600" lvl="1" indent="-228600" algn="l" defTabSz="889000">
            <a:lnSpc>
              <a:spcPct val="90000"/>
            </a:lnSpc>
            <a:spcBef>
              <a:spcPct val="0"/>
            </a:spcBef>
            <a:spcAft>
              <a:spcPts val="1200"/>
            </a:spcAft>
            <a:buChar char="•"/>
          </a:pPr>
          <a:r>
            <a:rPr lang="en-US" sz="2000" kern="1200" dirty="0"/>
            <a:t>May include residential area and working farm/ranch</a:t>
          </a:r>
        </a:p>
        <a:p>
          <a:pPr marL="228600" lvl="1" indent="-228600" algn="l" defTabSz="889000">
            <a:lnSpc>
              <a:spcPct val="90000"/>
            </a:lnSpc>
            <a:spcBef>
              <a:spcPct val="0"/>
            </a:spcBef>
            <a:spcAft>
              <a:spcPts val="1200"/>
            </a:spcAft>
            <a:buChar char="•"/>
          </a:pPr>
          <a:r>
            <a:rPr lang="en-US" sz="2000" kern="1200" dirty="0"/>
            <a:t>Can be sold to future owner or </a:t>
          </a:r>
          <a:r>
            <a:rPr lang="en-US" sz="2000" kern="1200" dirty="0" err="1"/>
            <a:t>bequested</a:t>
          </a:r>
          <a:r>
            <a:rPr lang="en-US" sz="2000" kern="1200" dirty="0"/>
            <a:t> to children</a:t>
          </a:r>
        </a:p>
        <a:p>
          <a:pPr marL="228600" lvl="1" indent="-228600" algn="l" defTabSz="889000">
            <a:lnSpc>
              <a:spcPct val="90000"/>
            </a:lnSpc>
            <a:spcBef>
              <a:spcPct val="0"/>
            </a:spcBef>
            <a:spcAft>
              <a:spcPts val="1200"/>
            </a:spcAft>
            <a:buChar char="•"/>
          </a:pPr>
          <a:r>
            <a:rPr lang="en-US" sz="2000" kern="1200" dirty="0"/>
            <a:t>Development rights permanently retired – stays as is</a:t>
          </a:r>
        </a:p>
      </dsp:txBody>
      <dsp:txXfrm>
        <a:off x="41" y="728491"/>
        <a:ext cx="4016928" cy="3129299"/>
      </dsp:txXfrm>
    </dsp:sp>
    <dsp:sp modelId="{EA0C459D-9121-42DD-B987-7227D2271223}">
      <dsp:nvSpPr>
        <dsp:cNvPr id="0" name=""/>
        <dsp:cNvSpPr/>
      </dsp:nvSpPr>
      <dsp:spPr>
        <a:xfrm>
          <a:off x="4579341" y="23645"/>
          <a:ext cx="4016928" cy="70484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Fee Simple Purchase or Outright Purchase</a:t>
          </a:r>
        </a:p>
      </dsp:txBody>
      <dsp:txXfrm>
        <a:off x="4579341" y="23645"/>
        <a:ext cx="4016928" cy="704846"/>
      </dsp:txXfrm>
    </dsp:sp>
    <dsp:sp modelId="{1F63802C-FE43-4DBF-878C-ECDAAB59F22A}">
      <dsp:nvSpPr>
        <dsp:cNvPr id="0" name=""/>
        <dsp:cNvSpPr/>
      </dsp:nvSpPr>
      <dsp:spPr>
        <a:xfrm>
          <a:off x="4579341" y="728491"/>
          <a:ext cx="4016928" cy="31292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200"/>
            </a:spcAft>
            <a:buChar char="•"/>
          </a:pPr>
          <a:r>
            <a:rPr lang="en-US" sz="2000" kern="1200" dirty="0"/>
            <a:t>Deed transfers to Land Trust or other Public Entity</a:t>
          </a:r>
        </a:p>
        <a:p>
          <a:pPr marL="228600" lvl="1" indent="-228600" algn="l" defTabSz="889000">
            <a:lnSpc>
              <a:spcPct val="90000"/>
            </a:lnSpc>
            <a:spcBef>
              <a:spcPct val="0"/>
            </a:spcBef>
            <a:spcAft>
              <a:spcPts val="1200"/>
            </a:spcAft>
            <a:buChar char="•"/>
          </a:pPr>
          <a:r>
            <a:rPr lang="en-US" sz="2000" kern="1200" dirty="0"/>
            <a:t>Could allow life rights for landowner/seller</a:t>
          </a:r>
        </a:p>
        <a:p>
          <a:pPr marL="228600" lvl="1" indent="-228600" algn="l" defTabSz="889000">
            <a:lnSpc>
              <a:spcPct val="90000"/>
            </a:lnSpc>
            <a:spcBef>
              <a:spcPct val="0"/>
            </a:spcBef>
            <a:spcAft>
              <a:spcPts val="1200"/>
            </a:spcAft>
            <a:buChar char="•"/>
          </a:pPr>
          <a:r>
            <a:rPr lang="en-US" sz="2000" kern="1200" dirty="0"/>
            <a:t>Greatest financial value to landowner; may require endowment donation</a:t>
          </a:r>
        </a:p>
      </dsp:txBody>
      <dsp:txXfrm>
        <a:off x="4579341" y="728491"/>
        <a:ext cx="4016928" cy="31292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9131C-2196-4981-9545-29AAF101C012}" type="datetimeFigureOut">
              <a:rPr lang="en-US" smtClean="0"/>
              <a:t>10/24/25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59DA8-BDD9-4DD6-8DB1-D457235001EB}" type="slidenum">
              <a:rPr lang="en-US" smtClean="0"/>
              <a:t>‹#›</a:t>
            </a:fld>
            <a:endParaRPr lang="en-US"/>
          </a:p>
        </p:txBody>
      </p:sp>
    </p:spTree>
    <p:extLst>
      <p:ext uri="{BB962C8B-B14F-4D97-AF65-F5344CB8AC3E}">
        <p14:creationId xmlns:p14="http://schemas.microsoft.com/office/powerpoint/2010/main" val="204209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buClrTx/>
            </a:pPr>
            <a:endParaRPr lang="en-US" altLang="en-US">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buClrTx/>
            </a:pPr>
            <a:endParaRPr lang="en-US" altLang="en-US">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3D624F7-1910-4842-ACB4-D21E5894C726}" type="slidenum">
              <a:rPr lang="en-US"/>
              <a:pPr/>
              <a:t>9</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2C6D20-5FC4-4DFB-A926-761A52204CCE}" type="datetimeFigureOut">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B4993-770C-4082-A2F1-785C03E07A28}" type="slidenum">
              <a:rPr lang="en-US" smtClean="0"/>
              <a:t>‹#›</a:t>
            </a:fld>
            <a:endParaRPr lang="en-US"/>
          </a:p>
        </p:txBody>
      </p:sp>
    </p:spTree>
    <p:extLst>
      <p:ext uri="{BB962C8B-B14F-4D97-AF65-F5344CB8AC3E}">
        <p14:creationId xmlns:p14="http://schemas.microsoft.com/office/powerpoint/2010/main" val="335632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C6D20-5FC4-4DFB-A926-761A52204CCE}" type="datetimeFigureOut">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B4993-770C-4082-A2F1-785C03E07A28}" type="slidenum">
              <a:rPr lang="en-US" smtClean="0"/>
              <a:t>‹#›</a:t>
            </a:fld>
            <a:endParaRPr lang="en-US"/>
          </a:p>
        </p:txBody>
      </p:sp>
    </p:spTree>
    <p:extLst>
      <p:ext uri="{BB962C8B-B14F-4D97-AF65-F5344CB8AC3E}">
        <p14:creationId xmlns:p14="http://schemas.microsoft.com/office/powerpoint/2010/main" val="419478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C6D20-5FC4-4DFB-A926-761A52204CCE}" type="datetimeFigureOut">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B4993-770C-4082-A2F1-785C03E07A2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70548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C6D20-5FC4-4DFB-A926-761A52204CCE}" type="datetimeFigureOut">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B4993-770C-4082-A2F1-785C03E07A28}" type="slidenum">
              <a:rPr lang="en-US" smtClean="0"/>
              <a:t>‹#›</a:t>
            </a:fld>
            <a:endParaRPr lang="en-US"/>
          </a:p>
        </p:txBody>
      </p:sp>
    </p:spTree>
    <p:extLst>
      <p:ext uri="{BB962C8B-B14F-4D97-AF65-F5344CB8AC3E}">
        <p14:creationId xmlns:p14="http://schemas.microsoft.com/office/powerpoint/2010/main" val="328129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C6D20-5FC4-4DFB-A926-761A52204CCE}" type="datetimeFigureOut">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B4993-770C-4082-A2F1-785C03E07A2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8540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C6D20-5FC4-4DFB-A926-761A52204CCE}" type="datetimeFigureOut">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B4993-770C-4082-A2F1-785C03E07A28}" type="slidenum">
              <a:rPr lang="en-US" smtClean="0"/>
              <a:t>‹#›</a:t>
            </a:fld>
            <a:endParaRPr lang="en-US"/>
          </a:p>
        </p:txBody>
      </p:sp>
    </p:spTree>
    <p:extLst>
      <p:ext uri="{BB962C8B-B14F-4D97-AF65-F5344CB8AC3E}">
        <p14:creationId xmlns:p14="http://schemas.microsoft.com/office/powerpoint/2010/main" val="1992536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2C6D20-5FC4-4DFB-A926-761A52204CCE}" type="datetimeFigureOut">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B4993-770C-4082-A2F1-785C03E07A28}" type="slidenum">
              <a:rPr lang="en-US" smtClean="0"/>
              <a:t>‹#›</a:t>
            </a:fld>
            <a:endParaRPr lang="en-US"/>
          </a:p>
        </p:txBody>
      </p:sp>
    </p:spTree>
    <p:extLst>
      <p:ext uri="{BB962C8B-B14F-4D97-AF65-F5344CB8AC3E}">
        <p14:creationId xmlns:p14="http://schemas.microsoft.com/office/powerpoint/2010/main" val="3387504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2C6D20-5FC4-4DFB-A926-761A52204CCE}" type="datetimeFigureOut">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B4993-770C-4082-A2F1-785C03E07A28}" type="slidenum">
              <a:rPr lang="en-US" smtClean="0"/>
              <a:t>‹#›</a:t>
            </a:fld>
            <a:endParaRPr lang="en-US"/>
          </a:p>
        </p:txBody>
      </p:sp>
    </p:spTree>
    <p:extLst>
      <p:ext uri="{BB962C8B-B14F-4D97-AF65-F5344CB8AC3E}">
        <p14:creationId xmlns:p14="http://schemas.microsoft.com/office/powerpoint/2010/main" val="296983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2C6D20-5FC4-4DFB-A926-761A52204CCE}" type="datetimeFigureOut">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B4993-770C-4082-A2F1-785C03E07A28}" type="slidenum">
              <a:rPr lang="en-US" smtClean="0"/>
              <a:t>‹#›</a:t>
            </a:fld>
            <a:endParaRPr lang="en-US"/>
          </a:p>
        </p:txBody>
      </p:sp>
    </p:spTree>
    <p:extLst>
      <p:ext uri="{BB962C8B-B14F-4D97-AF65-F5344CB8AC3E}">
        <p14:creationId xmlns:p14="http://schemas.microsoft.com/office/powerpoint/2010/main" val="392657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C6D20-5FC4-4DFB-A926-761A52204CCE}" type="datetimeFigureOut">
              <a:rPr lang="en-US" smtClean="0"/>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B4993-770C-4082-A2F1-785C03E07A28}" type="slidenum">
              <a:rPr lang="en-US" smtClean="0"/>
              <a:t>‹#›</a:t>
            </a:fld>
            <a:endParaRPr lang="en-US"/>
          </a:p>
        </p:txBody>
      </p:sp>
    </p:spTree>
    <p:extLst>
      <p:ext uri="{BB962C8B-B14F-4D97-AF65-F5344CB8AC3E}">
        <p14:creationId xmlns:p14="http://schemas.microsoft.com/office/powerpoint/2010/main" val="304532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2C6D20-5FC4-4DFB-A926-761A52204CCE}" type="datetimeFigureOut">
              <a:rPr lang="en-US" smtClean="0"/>
              <a:t>10/24/25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B4993-770C-4082-A2F1-785C03E07A28}" type="slidenum">
              <a:rPr lang="en-US" smtClean="0"/>
              <a:t>‹#›</a:t>
            </a:fld>
            <a:endParaRPr lang="en-US"/>
          </a:p>
        </p:txBody>
      </p:sp>
    </p:spTree>
    <p:extLst>
      <p:ext uri="{BB962C8B-B14F-4D97-AF65-F5344CB8AC3E}">
        <p14:creationId xmlns:p14="http://schemas.microsoft.com/office/powerpoint/2010/main" val="389330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2C6D20-5FC4-4DFB-A926-761A52204CCE}" type="datetimeFigureOut">
              <a:rPr lang="en-US" smtClean="0"/>
              <a:t>10/24/25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FB4993-770C-4082-A2F1-785C03E07A28}" type="slidenum">
              <a:rPr lang="en-US" smtClean="0"/>
              <a:t>‹#›</a:t>
            </a:fld>
            <a:endParaRPr lang="en-US"/>
          </a:p>
        </p:txBody>
      </p:sp>
    </p:spTree>
    <p:extLst>
      <p:ext uri="{BB962C8B-B14F-4D97-AF65-F5344CB8AC3E}">
        <p14:creationId xmlns:p14="http://schemas.microsoft.com/office/powerpoint/2010/main" val="127237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2C6D20-5FC4-4DFB-A926-761A52204CCE}" type="datetimeFigureOut">
              <a:rPr lang="en-US" smtClean="0"/>
              <a:t>10/24/25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FB4993-770C-4082-A2F1-785C03E07A28}" type="slidenum">
              <a:rPr lang="en-US" smtClean="0"/>
              <a:t>‹#›</a:t>
            </a:fld>
            <a:endParaRPr lang="en-US"/>
          </a:p>
        </p:txBody>
      </p:sp>
    </p:spTree>
    <p:extLst>
      <p:ext uri="{BB962C8B-B14F-4D97-AF65-F5344CB8AC3E}">
        <p14:creationId xmlns:p14="http://schemas.microsoft.com/office/powerpoint/2010/main" val="36970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C6D20-5FC4-4DFB-A926-761A52204CCE}" type="datetimeFigureOut">
              <a:rPr lang="en-US" smtClean="0"/>
              <a:t>10/24/25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FB4993-770C-4082-A2F1-785C03E07A28}" type="slidenum">
              <a:rPr lang="en-US" smtClean="0"/>
              <a:t>‹#›</a:t>
            </a:fld>
            <a:endParaRPr lang="en-US"/>
          </a:p>
        </p:txBody>
      </p:sp>
    </p:spTree>
    <p:extLst>
      <p:ext uri="{BB962C8B-B14F-4D97-AF65-F5344CB8AC3E}">
        <p14:creationId xmlns:p14="http://schemas.microsoft.com/office/powerpoint/2010/main" val="21630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2C6D20-5FC4-4DFB-A926-761A52204CCE}" type="datetimeFigureOut">
              <a:rPr lang="en-US" smtClean="0"/>
              <a:t>10/24/25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B4993-770C-4082-A2F1-785C03E07A28}" type="slidenum">
              <a:rPr lang="en-US" smtClean="0"/>
              <a:t>‹#›</a:t>
            </a:fld>
            <a:endParaRPr lang="en-US"/>
          </a:p>
        </p:txBody>
      </p:sp>
    </p:spTree>
    <p:extLst>
      <p:ext uri="{BB962C8B-B14F-4D97-AF65-F5344CB8AC3E}">
        <p14:creationId xmlns:p14="http://schemas.microsoft.com/office/powerpoint/2010/main" val="59599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C6D20-5FC4-4DFB-A926-761A52204CCE}" type="datetimeFigureOut">
              <a:rPr lang="en-US" smtClean="0"/>
              <a:t>10/24/25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B4993-770C-4082-A2F1-785C03E07A28}" type="slidenum">
              <a:rPr lang="en-US" smtClean="0"/>
              <a:t>‹#›</a:t>
            </a:fld>
            <a:endParaRPr lang="en-US"/>
          </a:p>
        </p:txBody>
      </p:sp>
    </p:spTree>
    <p:extLst>
      <p:ext uri="{BB962C8B-B14F-4D97-AF65-F5344CB8AC3E}">
        <p14:creationId xmlns:p14="http://schemas.microsoft.com/office/powerpoint/2010/main" val="319921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2C6D20-5FC4-4DFB-A926-761A52204CCE}" type="datetimeFigureOut">
              <a:rPr lang="en-US" smtClean="0"/>
              <a:t>10/24/25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EFB4993-770C-4082-A2F1-785C03E07A28}" type="slidenum">
              <a:rPr lang="en-US" smtClean="0"/>
              <a:t>‹#›</a:t>
            </a:fld>
            <a:endParaRPr lang="en-US"/>
          </a:p>
        </p:txBody>
      </p:sp>
    </p:spTree>
    <p:extLst>
      <p:ext uri="{BB962C8B-B14F-4D97-AF65-F5344CB8AC3E}">
        <p14:creationId xmlns:p14="http://schemas.microsoft.com/office/powerpoint/2010/main" val="2387888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 Id="rId4" Type="http://schemas.openxmlformats.org/officeDocument/2006/relationships/hyperlink" Target="https://www.youtube.com/watch?v=FQOloOW20y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wade.martin@rbc.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2314-EBB0-011E-3C28-3A4B21E7E182}"/>
              </a:ext>
            </a:extLst>
          </p:cNvPr>
          <p:cNvSpPr>
            <a:spLocks noGrp="1"/>
          </p:cNvSpPr>
          <p:nvPr>
            <p:ph type="ctrTitle"/>
          </p:nvPr>
        </p:nvSpPr>
        <p:spPr/>
        <p:txBody>
          <a:bodyPr/>
          <a:lstStyle/>
          <a:p>
            <a:r>
              <a:rPr lang="en-US" dirty="0"/>
              <a:t>Taxes, Estate &amp; Succession Planning</a:t>
            </a:r>
          </a:p>
        </p:txBody>
      </p:sp>
      <p:sp>
        <p:nvSpPr>
          <p:cNvPr id="3" name="Subtitle 2">
            <a:extLst>
              <a:ext uri="{FF2B5EF4-FFF2-40B4-BE49-F238E27FC236}">
                <a16:creationId xmlns:a16="http://schemas.microsoft.com/office/drawing/2014/main" id="{72481C6A-DE7F-445B-05CB-8B1BCEA391A2}"/>
              </a:ext>
            </a:extLst>
          </p:cNvPr>
          <p:cNvSpPr>
            <a:spLocks noGrp="1"/>
          </p:cNvSpPr>
          <p:nvPr>
            <p:ph type="subTitle" idx="1"/>
          </p:nvPr>
        </p:nvSpPr>
        <p:spPr/>
        <p:txBody>
          <a:bodyPr/>
          <a:lstStyle/>
          <a:p>
            <a:r>
              <a:rPr lang="en-US"/>
              <a:t>Linda Mead – President &amp; CEO - D&amp;R Greenway Land Trust</a:t>
            </a:r>
          </a:p>
          <a:p>
            <a:r>
              <a:rPr lang="en-US"/>
              <a:t>Wade Martin – Managing Director – Financial Advisor</a:t>
            </a:r>
            <a:endParaRPr lang="en-US" dirty="0"/>
          </a:p>
        </p:txBody>
      </p:sp>
      <p:pic>
        <p:nvPicPr>
          <p:cNvPr id="5" name="Picture 4">
            <a:extLst>
              <a:ext uri="{FF2B5EF4-FFF2-40B4-BE49-F238E27FC236}">
                <a16:creationId xmlns:a16="http://schemas.microsoft.com/office/drawing/2014/main" id="{248B029D-4671-0B8C-81E8-D013E89C550A}"/>
              </a:ext>
            </a:extLst>
          </p:cNvPr>
          <p:cNvPicPr>
            <a:picLocks noChangeAspect="1"/>
          </p:cNvPicPr>
          <p:nvPr/>
        </p:nvPicPr>
        <p:blipFill>
          <a:blip r:embed="rId2"/>
          <a:stretch>
            <a:fillRect/>
          </a:stretch>
        </p:blipFill>
        <p:spPr>
          <a:xfrm>
            <a:off x="514045" y="4436868"/>
            <a:ext cx="1986044" cy="2014417"/>
          </a:xfrm>
          <a:prstGeom prst="rect">
            <a:avLst/>
          </a:prstGeom>
        </p:spPr>
      </p:pic>
    </p:spTree>
    <p:extLst>
      <p:ext uri="{BB962C8B-B14F-4D97-AF65-F5344CB8AC3E}">
        <p14:creationId xmlns:p14="http://schemas.microsoft.com/office/powerpoint/2010/main" val="423106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Isosceles Triangle 6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descr="A grass field and a fence&#10;&#10;AI-generated content may be incorrect.">
            <a:extLst>
              <a:ext uri="{FF2B5EF4-FFF2-40B4-BE49-F238E27FC236}">
                <a16:creationId xmlns:a16="http://schemas.microsoft.com/office/drawing/2014/main" id="{16CCA3BA-3225-02A0-C4C2-068B90567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784" y="723522"/>
            <a:ext cx="4453897" cy="4809531"/>
          </a:xfrm>
          <a:prstGeom prst="rect">
            <a:avLst/>
          </a:prstGeom>
        </p:spPr>
      </p:pic>
      <p:pic>
        <p:nvPicPr>
          <p:cNvPr id="23" name="Picture 22" descr="A newspaper article of a couple of people&#10;&#10;AI-generated content may be incorrect.">
            <a:extLst>
              <a:ext uri="{FF2B5EF4-FFF2-40B4-BE49-F238E27FC236}">
                <a16:creationId xmlns:a16="http://schemas.microsoft.com/office/drawing/2014/main" id="{71415051-86E9-8459-D902-E9D892638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250" y="114382"/>
            <a:ext cx="5038219" cy="6629236"/>
          </a:xfrm>
          <a:prstGeom prst="rect">
            <a:avLst/>
          </a:prstGeom>
        </p:spPr>
      </p:pic>
    </p:spTree>
    <p:extLst>
      <p:ext uri="{BB962C8B-B14F-4D97-AF65-F5344CB8AC3E}">
        <p14:creationId xmlns:p14="http://schemas.microsoft.com/office/powerpoint/2010/main" val="251473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38">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5" name="Rectangle 44">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35" name="Rectangle 34">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ext on a page&#10;&#10;AI-generated content may be incorrect.">
            <a:extLst>
              <a:ext uri="{FF2B5EF4-FFF2-40B4-BE49-F238E27FC236}">
                <a16:creationId xmlns:a16="http://schemas.microsoft.com/office/drawing/2014/main" id="{C804C704-DF3B-EA30-74A8-4D24FBC54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400" y="680120"/>
            <a:ext cx="4650004" cy="5054353"/>
          </a:xfrm>
          <a:prstGeom prst="rect">
            <a:avLst/>
          </a:prstGeom>
        </p:spPr>
      </p:pic>
      <p:cxnSp>
        <p:nvCxnSpPr>
          <p:cNvPr id="37" name="Straight Connector 36">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A horse in a field with a fence and a barn&#10;&#10;AI-generated content may be incorrect.">
            <a:extLst>
              <a:ext uri="{FF2B5EF4-FFF2-40B4-BE49-F238E27FC236}">
                <a16:creationId xmlns:a16="http://schemas.microsoft.com/office/drawing/2014/main" id="{DBD26F8F-B091-E1C0-EBD3-FB5592C85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330" y="1650669"/>
            <a:ext cx="5272786" cy="3822770"/>
          </a:xfrm>
          <a:prstGeom prst="rect">
            <a:avLst/>
          </a:prstGeom>
        </p:spPr>
      </p:pic>
      <p:sp>
        <p:nvSpPr>
          <p:cNvPr id="6" name="TextBox 5">
            <a:extLst>
              <a:ext uri="{FF2B5EF4-FFF2-40B4-BE49-F238E27FC236}">
                <a16:creationId xmlns:a16="http://schemas.microsoft.com/office/drawing/2014/main" id="{2BBDA1C7-8466-A803-8282-310EE36F72F7}"/>
              </a:ext>
            </a:extLst>
          </p:cNvPr>
          <p:cNvSpPr txBox="1"/>
          <p:nvPr/>
        </p:nvSpPr>
        <p:spPr>
          <a:xfrm>
            <a:off x="1705725" y="5749867"/>
            <a:ext cx="2643019" cy="369332"/>
          </a:xfrm>
          <a:prstGeom prst="rect">
            <a:avLst/>
          </a:prstGeom>
          <a:noFill/>
        </p:spPr>
        <p:txBody>
          <a:bodyPr wrap="square">
            <a:spAutoFit/>
          </a:bodyPr>
          <a:lstStyle/>
          <a:p>
            <a:r>
              <a:rPr lang="en-US" sz="1800" b="1" dirty="0">
                <a:solidFill>
                  <a:schemeClr val="accent2"/>
                </a:solidFill>
                <a:hlinkClick r:id="rId4">
                  <a:extLst>
                    <a:ext uri="{A12FA001-AC4F-418D-AE19-62706E023703}">
                      <ahyp:hlinkClr xmlns:ahyp="http://schemas.microsoft.com/office/drawing/2018/hyperlinkcolor" val="tx"/>
                    </a:ext>
                  </a:extLst>
                </a:hlinkClick>
              </a:rPr>
              <a:t>Matthews Farm</a:t>
            </a:r>
            <a:r>
              <a:rPr lang="en-US" sz="1800" b="1" dirty="0">
                <a:solidFill>
                  <a:schemeClr val="accent2"/>
                </a:solidFill>
              </a:rPr>
              <a:t> Video</a:t>
            </a:r>
          </a:p>
        </p:txBody>
      </p:sp>
    </p:spTree>
    <p:extLst>
      <p:ext uri="{BB962C8B-B14F-4D97-AF65-F5344CB8AC3E}">
        <p14:creationId xmlns:p14="http://schemas.microsoft.com/office/powerpoint/2010/main" val="389945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4" name="Rectangle 23">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37" name="Rectangle 36">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page&#10;&#10;AI-generated content may be incorrect.">
            <a:extLst>
              <a:ext uri="{FF2B5EF4-FFF2-40B4-BE49-F238E27FC236}">
                <a16:creationId xmlns:a16="http://schemas.microsoft.com/office/drawing/2014/main" id="{19344EA0-8A59-35C7-7047-646417B99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161" y="620853"/>
            <a:ext cx="3749435" cy="5491600"/>
          </a:xfrm>
          <a:prstGeom prst="rect">
            <a:avLst/>
          </a:prstGeom>
        </p:spPr>
      </p:pic>
      <p:cxnSp>
        <p:nvCxnSpPr>
          <p:cNvPr id="39" name="Straight Connector 38">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A person in a newspaper&#10;&#10;AI-generated content may be incorrect.">
            <a:extLst>
              <a:ext uri="{FF2B5EF4-FFF2-40B4-BE49-F238E27FC236}">
                <a16:creationId xmlns:a16="http://schemas.microsoft.com/office/drawing/2014/main" id="{73BDFB05-F9D5-096A-40B3-2D947BCD3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065" y="1387842"/>
            <a:ext cx="5950293" cy="4537097"/>
          </a:xfrm>
          <a:prstGeom prst="rect">
            <a:avLst/>
          </a:prstGeom>
        </p:spPr>
      </p:pic>
    </p:spTree>
    <p:extLst>
      <p:ext uri="{BB962C8B-B14F-4D97-AF65-F5344CB8AC3E}">
        <p14:creationId xmlns:p14="http://schemas.microsoft.com/office/powerpoint/2010/main" val="394951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0995-D1CF-5010-A7BA-8FFE4D9CC49E}"/>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31D126AC-DEE5-800F-D75D-EC127EB1485E}"/>
              </a:ext>
            </a:extLst>
          </p:cNvPr>
          <p:cNvSpPr>
            <a:spLocks noGrp="1"/>
          </p:cNvSpPr>
          <p:nvPr>
            <p:ph idx="1"/>
          </p:nvPr>
        </p:nvSpPr>
        <p:spPr>
          <a:xfrm>
            <a:off x="852825" y="1763426"/>
            <a:ext cx="8596668" cy="3880773"/>
          </a:xfrm>
        </p:spPr>
        <p:txBody>
          <a:bodyPr>
            <a:normAutofit fontScale="92500" lnSpcReduction="20000"/>
          </a:bodyPr>
          <a:lstStyle/>
          <a:p>
            <a:pPr marL="0" marR="0" indent="0" algn="ctr">
              <a:spcBef>
                <a:spcPts val="0"/>
              </a:spcBef>
              <a:spcAft>
                <a:spcPts val="0"/>
              </a:spcAft>
              <a:buNone/>
            </a:pPr>
            <a:r>
              <a:rPr lang="en-US" b="1" dirty="0">
                <a:solidFill>
                  <a:srgbClr val="0C882A"/>
                </a:solidFill>
                <a:latin typeface="Segoe UI" panose="020B0502040204020203" pitchFamily="34" charset="0"/>
              </a:rPr>
              <a:t>Linda Mead</a:t>
            </a:r>
          </a:p>
          <a:p>
            <a:pPr marL="0" marR="0" indent="0" algn="ctr">
              <a:spcBef>
                <a:spcPts val="0"/>
              </a:spcBef>
              <a:spcAft>
                <a:spcPts val="0"/>
              </a:spcAft>
              <a:buNone/>
            </a:pPr>
            <a:r>
              <a:rPr lang="en-US" sz="1800" b="1" dirty="0">
                <a:solidFill>
                  <a:srgbClr val="0C882A"/>
                </a:solidFill>
                <a:effectLst/>
                <a:latin typeface="Segoe UI" panose="020B0502040204020203" pitchFamily="34" charset="0"/>
                <a:ea typeface="Aptos" panose="020B0004020202020204" pitchFamily="34" charset="0"/>
                <a:cs typeface="Aptos" panose="020B0004020202020204" pitchFamily="34" charset="0"/>
              </a:rPr>
              <a:t>President &amp; CEO</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lgn="ctr">
              <a:spcBef>
                <a:spcPts val="0"/>
              </a:spcBef>
              <a:spcAft>
                <a:spcPts val="0"/>
              </a:spcAft>
              <a:buNone/>
            </a:pPr>
            <a:r>
              <a:rPr lang="en-US" sz="1800" b="1" dirty="0">
                <a:solidFill>
                  <a:srgbClr val="0C882A"/>
                </a:solidFill>
                <a:effectLst/>
                <a:latin typeface="Segoe UI" panose="020B0502040204020203" pitchFamily="34" charset="0"/>
                <a:ea typeface="Aptos" panose="020B0004020202020204" pitchFamily="34" charset="0"/>
                <a:cs typeface="Aptos" panose="020B0004020202020204" pitchFamily="34" charset="0"/>
              </a:rPr>
              <a:t>D&amp;R Greenway Land Trust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lgn="ctr">
              <a:spcBef>
                <a:spcPts val="0"/>
              </a:spcBef>
              <a:spcAft>
                <a:spcPts val="0"/>
              </a:spcAft>
              <a:buNone/>
            </a:pPr>
            <a:r>
              <a:rPr lang="en-US" sz="1800" b="1" dirty="0">
                <a:solidFill>
                  <a:srgbClr val="0C882A"/>
                </a:solidFill>
                <a:effectLst/>
                <a:latin typeface="Segoe UI" panose="020B0502040204020203" pitchFamily="34" charset="0"/>
                <a:ea typeface="Aptos" panose="020B0004020202020204" pitchFamily="34" charset="0"/>
                <a:cs typeface="Aptos" panose="020B0004020202020204" pitchFamily="34" charset="0"/>
              </a:rPr>
              <a:t>One Preservation Place</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lgn="ctr">
              <a:spcBef>
                <a:spcPts val="0"/>
              </a:spcBef>
              <a:spcAft>
                <a:spcPts val="0"/>
              </a:spcAft>
              <a:buNone/>
            </a:pPr>
            <a:r>
              <a:rPr lang="en-US" sz="1800" b="1" dirty="0">
                <a:solidFill>
                  <a:srgbClr val="0C882A"/>
                </a:solidFill>
                <a:effectLst/>
                <a:latin typeface="Segoe UI" panose="020B0502040204020203" pitchFamily="34" charset="0"/>
                <a:ea typeface="Aptos" panose="020B0004020202020204" pitchFamily="34" charset="0"/>
                <a:cs typeface="Aptos" panose="020B0004020202020204" pitchFamily="34" charset="0"/>
              </a:rPr>
              <a:t>Princeton, New Jersey 08540</a:t>
            </a:r>
          </a:p>
          <a:p>
            <a:pPr marL="0" marR="0" indent="0" algn="ctr">
              <a:spcBef>
                <a:spcPts val="0"/>
              </a:spcBef>
              <a:spcAft>
                <a:spcPts val="0"/>
              </a:spcAft>
              <a:buNone/>
            </a:pPr>
            <a:r>
              <a:rPr lang="en-US" b="1" dirty="0">
                <a:solidFill>
                  <a:srgbClr val="0C882A"/>
                </a:solidFill>
                <a:latin typeface="Segoe UI" panose="020B0502040204020203" pitchFamily="34" charset="0"/>
              </a:rPr>
              <a:t>lmead@drgreenway.org</a:t>
            </a:r>
          </a:p>
          <a:p>
            <a:pPr marL="0" marR="0" indent="0" algn="ctr">
              <a:spcBef>
                <a:spcPts val="0"/>
              </a:spcBef>
              <a:spcAft>
                <a:spcPts val="0"/>
              </a:spcAft>
              <a:buNone/>
            </a:pPr>
            <a:r>
              <a:rPr lang="en-US" b="1" dirty="0">
                <a:solidFill>
                  <a:srgbClr val="0C882A"/>
                </a:solidFill>
                <a:latin typeface="Segoe UI" panose="020B0502040204020203" pitchFamily="34" charset="0"/>
                <a:ea typeface="Aptos" panose="020B0004020202020204" pitchFamily="34" charset="0"/>
                <a:cs typeface="Aptos" panose="020B0004020202020204" pitchFamily="34" charset="0"/>
              </a:rPr>
              <a:t>6</a:t>
            </a:r>
            <a:r>
              <a:rPr lang="en-US" sz="1800" b="1" dirty="0">
                <a:solidFill>
                  <a:srgbClr val="0C882A"/>
                </a:solidFill>
                <a:effectLst/>
                <a:latin typeface="Segoe UI" panose="020B0502040204020203" pitchFamily="34" charset="0"/>
                <a:ea typeface="Aptos" panose="020B0004020202020204" pitchFamily="34" charset="0"/>
                <a:cs typeface="Aptos" panose="020B0004020202020204" pitchFamily="34" charset="0"/>
              </a:rPr>
              <a:t>09-658-6519</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algn="ctr"/>
            <a:endParaRPr lang="en-US" dirty="0"/>
          </a:p>
          <a:p>
            <a:pPr marL="0" indent="0" algn="ctr">
              <a:buNone/>
            </a:pPr>
            <a:endParaRPr lang="en-US" dirty="0"/>
          </a:p>
          <a:p>
            <a:pPr marL="0" marR="0" indent="0" algn="ctr">
              <a:spcBef>
                <a:spcPts val="0"/>
              </a:spcBef>
              <a:spcAft>
                <a:spcPts val="0"/>
              </a:spcAft>
              <a:buNone/>
            </a:pPr>
            <a:r>
              <a:rPr lang="en-US" b="1" dirty="0">
                <a:solidFill>
                  <a:srgbClr val="0C882A"/>
                </a:solidFill>
                <a:latin typeface="Segoe UI" panose="020B0502040204020203" pitchFamily="34" charset="0"/>
              </a:rPr>
              <a:t>Wade Martin</a:t>
            </a:r>
            <a:br>
              <a:rPr lang="en-US" sz="1800" b="1" dirty="0">
                <a:solidFill>
                  <a:srgbClr val="002060"/>
                </a:solidFill>
                <a:effectLst/>
                <a:latin typeface="Aptos" panose="020B0004020202020204" pitchFamily="34" charset="0"/>
                <a:ea typeface="Aptos" panose="020B0004020202020204" pitchFamily="34" charset="0"/>
                <a:cs typeface="Aptos" panose="020B0004020202020204" pitchFamily="34" charset="0"/>
              </a:rPr>
            </a:br>
            <a:r>
              <a:rPr lang="en-US" b="1" dirty="0">
                <a:solidFill>
                  <a:srgbClr val="0C882A"/>
                </a:solidFill>
                <a:latin typeface="Segoe UI" panose="020B0502040204020203" pitchFamily="34" charset="0"/>
              </a:rPr>
              <a:t>Managing Director - Financial Advisor | Consulting Group</a:t>
            </a:r>
          </a:p>
          <a:p>
            <a:pPr marL="0" marR="0" indent="0" algn="ctr">
              <a:spcBef>
                <a:spcPts val="0"/>
              </a:spcBef>
              <a:spcAft>
                <a:spcPts val="0"/>
              </a:spcAft>
              <a:buNone/>
            </a:pPr>
            <a:r>
              <a:rPr lang="en-US" b="1" dirty="0">
                <a:solidFill>
                  <a:srgbClr val="0C882A"/>
                </a:solidFill>
                <a:latin typeface="Segoe UI" panose="020B0502040204020203" pitchFamily="34" charset="0"/>
              </a:rPr>
              <a:t>Martin Wealth Management Group</a:t>
            </a:r>
            <a:br>
              <a:rPr lang="en-US" b="1" dirty="0">
                <a:solidFill>
                  <a:srgbClr val="0C882A"/>
                </a:solidFill>
                <a:latin typeface="Segoe UI" panose="020B0502040204020203" pitchFamily="34" charset="0"/>
              </a:rPr>
            </a:br>
            <a:r>
              <a:rPr lang="en-US" b="1" dirty="0">
                <a:solidFill>
                  <a:srgbClr val="0C882A"/>
                </a:solidFill>
                <a:latin typeface="Segoe UI" panose="020B0502040204020203" pitchFamily="34" charset="0"/>
              </a:rPr>
              <a:t>RBC Wealth Management, a division of RBC Capital Markets, LLC</a:t>
            </a:r>
            <a:br>
              <a:rPr lang="en-US" b="1" dirty="0">
                <a:solidFill>
                  <a:srgbClr val="0C882A"/>
                </a:solidFill>
                <a:latin typeface="Segoe UI" panose="020B0502040204020203" pitchFamily="34" charset="0"/>
              </a:rPr>
            </a:br>
            <a:r>
              <a:rPr lang="en-US" b="1" dirty="0">
                <a:solidFill>
                  <a:srgbClr val="0C882A"/>
                </a:solidFill>
                <a:latin typeface="Segoe UI" panose="020B0502040204020203" pitchFamily="34" charset="0"/>
              </a:rPr>
              <a:t>502 Carnegie Center, Suite 101</a:t>
            </a:r>
          </a:p>
          <a:p>
            <a:pPr marL="0" marR="0" indent="0" algn="ctr">
              <a:spcBef>
                <a:spcPts val="0"/>
              </a:spcBef>
              <a:spcAft>
                <a:spcPts val="0"/>
              </a:spcAft>
              <a:buNone/>
            </a:pPr>
            <a:r>
              <a:rPr lang="en-US" b="1" dirty="0">
                <a:solidFill>
                  <a:srgbClr val="0C882A"/>
                </a:solidFill>
                <a:latin typeface="Segoe UI" panose="020B0502040204020203" pitchFamily="34" charset="0"/>
              </a:rPr>
              <a:t>Princeton, NJ 08540</a:t>
            </a:r>
            <a:br>
              <a:rPr lang="en-US" b="1" dirty="0">
                <a:solidFill>
                  <a:srgbClr val="0C882A"/>
                </a:solidFill>
                <a:latin typeface="Segoe UI" panose="020B0502040204020203" pitchFamily="34" charset="0"/>
              </a:rPr>
            </a:br>
            <a:r>
              <a:rPr lang="en-US" b="1" dirty="0">
                <a:solidFill>
                  <a:srgbClr val="0C882A"/>
                </a:solidFill>
                <a:latin typeface="Segoe UI" panose="020B0502040204020203" pitchFamily="34" charset="0"/>
                <a:hlinkClick r:id="rId2">
                  <a:extLst>
                    <a:ext uri="{A12FA001-AC4F-418D-AE19-62706E023703}">
                      <ahyp:hlinkClr xmlns:ahyp="http://schemas.microsoft.com/office/drawing/2018/hyperlinkcolor" val="tx"/>
                    </a:ext>
                  </a:extLst>
                </a:hlinkClick>
              </a:rPr>
              <a:t>wade.martin@rbc.com</a:t>
            </a:r>
            <a:r>
              <a:rPr lang="en-US" b="1" dirty="0">
                <a:solidFill>
                  <a:srgbClr val="0C882A"/>
                </a:solidFill>
                <a:latin typeface="Segoe UI" panose="020B0502040204020203" pitchFamily="34" charset="0"/>
              </a:rPr>
              <a:t> </a:t>
            </a:r>
          </a:p>
          <a:p>
            <a:pPr marL="0" marR="0" indent="0" algn="ctr">
              <a:spcBef>
                <a:spcPts val="0"/>
              </a:spcBef>
              <a:spcAft>
                <a:spcPts val="0"/>
              </a:spcAft>
              <a:buNone/>
            </a:pPr>
            <a:r>
              <a:rPr lang="en-US" b="1" dirty="0">
                <a:solidFill>
                  <a:srgbClr val="0C882A"/>
                </a:solidFill>
                <a:latin typeface="Segoe UI" panose="020B0502040204020203" pitchFamily="34" charset="0"/>
              </a:rPr>
              <a:t>609-936-6411</a:t>
            </a:r>
          </a:p>
          <a:p>
            <a:endParaRPr lang="en-US" dirty="0"/>
          </a:p>
        </p:txBody>
      </p:sp>
    </p:spTree>
    <p:extLst>
      <p:ext uri="{BB962C8B-B14F-4D97-AF65-F5344CB8AC3E}">
        <p14:creationId xmlns:p14="http://schemas.microsoft.com/office/powerpoint/2010/main" val="211144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FF79F-9D0F-3C79-E6D2-366A138C65BF}"/>
              </a:ext>
            </a:extLst>
          </p:cNvPr>
          <p:cNvSpPr>
            <a:spLocks noGrp="1"/>
          </p:cNvSpPr>
          <p:nvPr>
            <p:ph type="title"/>
          </p:nvPr>
        </p:nvSpPr>
        <p:spPr/>
        <p:txBody>
          <a:bodyPr/>
          <a:lstStyle/>
          <a:p>
            <a:r>
              <a:rPr lang="en-US" dirty="0"/>
              <a:t>Live Off Your Land</a:t>
            </a:r>
          </a:p>
        </p:txBody>
      </p:sp>
      <p:sp>
        <p:nvSpPr>
          <p:cNvPr id="3" name="Content Placeholder 2">
            <a:extLst>
              <a:ext uri="{FF2B5EF4-FFF2-40B4-BE49-F238E27FC236}">
                <a16:creationId xmlns:a16="http://schemas.microsoft.com/office/drawing/2014/main" id="{A2C8567A-AB5A-E00E-A070-DF3AB17CA444}"/>
              </a:ext>
            </a:extLst>
          </p:cNvPr>
          <p:cNvSpPr>
            <a:spLocks noGrp="1"/>
          </p:cNvSpPr>
          <p:nvPr>
            <p:ph idx="1"/>
          </p:nvPr>
        </p:nvSpPr>
        <p:spPr>
          <a:xfrm>
            <a:off x="590248" y="1638074"/>
            <a:ext cx="8596668" cy="3880773"/>
          </a:xfrm>
        </p:spPr>
        <p:txBody>
          <a:bodyPr>
            <a:normAutofit/>
          </a:bodyPr>
          <a:lstStyle/>
          <a:p>
            <a:pPr marL="0" indent="0">
              <a:buNone/>
            </a:pPr>
            <a:r>
              <a:rPr lang="en-US" dirty="0"/>
              <a:t>Traditional financial planning tools used in innovative ways to preserve land can provide landowners with substantial estate and income tax benefits.</a:t>
            </a:r>
          </a:p>
          <a:p>
            <a:pPr marL="0" indent="0">
              <a:buNone/>
            </a:pPr>
            <a:endParaRPr lang="en-US" sz="800" dirty="0"/>
          </a:p>
          <a:p>
            <a:pPr marL="0" indent="0">
              <a:buNone/>
            </a:pPr>
            <a:r>
              <a:rPr lang="en-US" dirty="0"/>
              <a:t>Depending on a landowner’s situation and specific needs, these tools can lower or eliminate:</a:t>
            </a:r>
          </a:p>
          <a:p>
            <a:pPr>
              <a:buFont typeface="Wingdings" panose="05000000000000000000" pitchFamily="2" charset="2"/>
              <a:buChar char="Ø"/>
            </a:pPr>
            <a:r>
              <a:rPr lang="en-US" dirty="0"/>
              <a:t>Capital gains tax</a:t>
            </a:r>
          </a:p>
          <a:p>
            <a:pPr>
              <a:buFont typeface="Wingdings" panose="05000000000000000000" pitchFamily="2" charset="2"/>
              <a:buChar char="Ø"/>
            </a:pPr>
            <a:r>
              <a:rPr lang="en-US" dirty="0"/>
              <a:t>Property tax</a:t>
            </a:r>
          </a:p>
          <a:p>
            <a:pPr>
              <a:buFont typeface="Wingdings" panose="05000000000000000000" pitchFamily="2" charset="2"/>
              <a:buChar char="Ø"/>
            </a:pPr>
            <a:r>
              <a:rPr lang="en-US" dirty="0"/>
              <a:t>Roll back tax </a:t>
            </a:r>
          </a:p>
          <a:p>
            <a:pPr>
              <a:buFont typeface="Wingdings" panose="05000000000000000000" pitchFamily="2" charset="2"/>
              <a:buChar char="Ø"/>
            </a:pPr>
            <a:r>
              <a:rPr lang="en-US" dirty="0"/>
              <a:t>Estate taxes for heirs</a:t>
            </a:r>
          </a:p>
          <a:p>
            <a:pPr>
              <a:buFont typeface="Wingdings" panose="05000000000000000000" pitchFamily="2" charset="2"/>
              <a:buChar char="Ø"/>
            </a:pPr>
            <a:r>
              <a:rPr lang="en-US" dirty="0"/>
              <a:t>Income taxes through the use of charitable deductions</a:t>
            </a:r>
          </a:p>
        </p:txBody>
      </p:sp>
    </p:spTree>
    <p:extLst>
      <p:ext uri="{BB962C8B-B14F-4D97-AF65-F5344CB8AC3E}">
        <p14:creationId xmlns:p14="http://schemas.microsoft.com/office/powerpoint/2010/main" val="280877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0927-93AD-1CB7-31DB-100F2DB15ADA}"/>
              </a:ext>
            </a:extLst>
          </p:cNvPr>
          <p:cNvSpPr>
            <a:spLocks noGrp="1"/>
          </p:cNvSpPr>
          <p:nvPr>
            <p:ph type="title"/>
          </p:nvPr>
        </p:nvSpPr>
        <p:spPr/>
        <p:txBody>
          <a:bodyPr/>
          <a:lstStyle/>
          <a:p>
            <a:r>
              <a:rPr lang="en-US" dirty="0"/>
              <a:t>Land Preservation Methods</a:t>
            </a:r>
          </a:p>
        </p:txBody>
      </p:sp>
      <p:graphicFrame>
        <p:nvGraphicFramePr>
          <p:cNvPr id="5" name="Content Placeholder 4">
            <a:extLst>
              <a:ext uri="{FF2B5EF4-FFF2-40B4-BE49-F238E27FC236}">
                <a16:creationId xmlns:a16="http://schemas.microsoft.com/office/drawing/2014/main" id="{DBFD7877-4828-A869-B2AB-D0C69681AC38}"/>
              </a:ext>
            </a:extLst>
          </p:cNvPr>
          <p:cNvGraphicFramePr>
            <a:graphicFrameLocks noGrp="1"/>
          </p:cNvGraphicFramePr>
          <p:nvPr>
            <p:ph idx="1"/>
            <p:extLst>
              <p:ext uri="{D42A27DB-BD31-4B8C-83A1-F6EECF244321}">
                <p14:modId xmlns:p14="http://schemas.microsoft.com/office/powerpoint/2010/main" val="271322948"/>
              </p:ext>
            </p:extLst>
          </p:nvPr>
        </p:nvGraphicFramePr>
        <p:xfrm>
          <a:off x="529818" y="1820954"/>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977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F53B-6622-323D-2F24-A1EE470AB74E}"/>
              </a:ext>
            </a:extLst>
          </p:cNvPr>
          <p:cNvSpPr>
            <a:spLocks noGrp="1"/>
          </p:cNvSpPr>
          <p:nvPr>
            <p:ph type="title"/>
          </p:nvPr>
        </p:nvSpPr>
        <p:spPr>
          <a:xfrm>
            <a:off x="677334" y="147782"/>
            <a:ext cx="8596668" cy="1320800"/>
          </a:xfrm>
        </p:spPr>
        <p:txBody>
          <a:bodyPr/>
          <a:lstStyle/>
          <a:p>
            <a:r>
              <a:rPr lang="en-US" dirty="0"/>
              <a:t>Princeton Nurseries</a:t>
            </a:r>
          </a:p>
        </p:txBody>
      </p:sp>
      <p:pic>
        <p:nvPicPr>
          <p:cNvPr id="1026" name="Picture 2">
            <a:extLst>
              <a:ext uri="{FF2B5EF4-FFF2-40B4-BE49-F238E27FC236}">
                <a16:creationId xmlns:a16="http://schemas.microsoft.com/office/drawing/2014/main" id="{1221E3F9-6C0B-FFB6-4157-635889207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764" y="843768"/>
            <a:ext cx="7490691" cy="561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667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C25C-F41A-F94C-348E-B02AE233E74E}"/>
              </a:ext>
            </a:extLst>
          </p:cNvPr>
          <p:cNvSpPr>
            <a:spLocks noGrp="1"/>
          </p:cNvSpPr>
          <p:nvPr>
            <p:ph type="title"/>
          </p:nvPr>
        </p:nvSpPr>
        <p:spPr/>
        <p:txBody>
          <a:bodyPr/>
          <a:lstStyle/>
          <a:p>
            <a:r>
              <a:rPr lang="en-US" dirty="0"/>
              <a:t>Objectives of Landowners</a:t>
            </a:r>
          </a:p>
        </p:txBody>
      </p:sp>
      <p:graphicFrame>
        <p:nvGraphicFramePr>
          <p:cNvPr id="6" name="Content Placeholder 5">
            <a:extLst>
              <a:ext uri="{FF2B5EF4-FFF2-40B4-BE49-F238E27FC236}">
                <a16:creationId xmlns:a16="http://schemas.microsoft.com/office/drawing/2014/main" id="{96B15085-DA0E-97EE-6804-45368CA09905}"/>
              </a:ext>
            </a:extLst>
          </p:cNvPr>
          <p:cNvGraphicFramePr>
            <a:graphicFrameLocks noGrp="1"/>
          </p:cNvGraphicFramePr>
          <p:nvPr>
            <p:ph idx="1"/>
            <p:extLst>
              <p:ext uri="{D42A27DB-BD31-4B8C-83A1-F6EECF244321}">
                <p14:modId xmlns:p14="http://schemas.microsoft.com/office/powerpoint/2010/main" val="410168644"/>
              </p:ext>
            </p:extLst>
          </p:nvPr>
        </p:nvGraphicFramePr>
        <p:xfrm>
          <a:off x="677863" y="2160588"/>
          <a:ext cx="8596312" cy="3327400"/>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2957623256"/>
                    </a:ext>
                  </a:extLst>
                </a:gridCol>
                <a:gridCol w="4298156">
                  <a:extLst>
                    <a:ext uri="{9D8B030D-6E8A-4147-A177-3AD203B41FA5}">
                      <a16:colId xmlns:a16="http://schemas.microsoft.com/office/drawing/2014/main" val="3778127002"/>
                    </a:ext>
                  </a:extLst>
                </a:gridCol>
              </a:tblGrid>
              <a:tr h="370840">
                <a:tc>
                  <a:txBody>
                    <a:bodyPr/>
                    <a:lstStyle/>
                    <a:p>
                      <a:pPr algn="ctr"/>
                      <a:r>
                        <a:rPr lang="en-US" dirty="0"/>
                        <a:t>Objective</a:t>
                      </a:r>
                    </a:p>
                  </a:txBody>
                  <a:tcPr/>
                </a:tc>
                <a:tc>
                  <a:txBody>
                    <a:bodyPr/>
                    <a:lstStyle/>
                    <a:p>
                      <a:pPr algn="ctr"/>
                      <a:r>
                        <a:rPr lang="en-US" dirty="0"/>
                        <a:t>Solution</a:t>
                      </a:r>
                    </a:p>
                  </a:txBody>
                  <a:tcPr/>
                </a:tc>
                <a:extLst>
                  <a:ext uri="{0D108BD9-81ED-4DB2-BD59-A6C34878D82A}">
                    <a16:rowId xmlns:a16="http://schemas.microsoft.com/office/drawing/2014/main" val="3885685908"/>
                  </a:ext>
                </a:extLst>
              </a:tr>
              <a:tr h="370840">
                <a:tc>
                  <a:txBody>
                    <a:bodyPr/>
                    <a:lstStyle/>
                    <a:p>
                      <a:pPr algn="ctr"/>
                      <a:r>
                        <a:rPr lang="en-US" b="1" dirty="0"/>
                        <a:t>Needs income </a:t>
                      </a:r>
                    </a:p>
                    <a:p>
                      <a:pPr algn="ctr"/>
                      <a:r>
                        <a:rPr lang="en-US" sz="1600" i="1" dirty="0"/>
                        <a:t>May be forced to sell but would prefer to stay on land</a:t>
                      </a:r>
                    </a:p>
                  </a:txBody>
                  <a:tcPr/>
                </a:tc>
                <a:tc>
                  <a:txBody>
                    <a:bodyPr/>
                    <a:lstStyle/>
                    <a:p>
                      <a:r>
                        <a:rPr lang="en-US" dirty="0"/>
                        <a:t>Sell land or development rights to land trust</a:t>
                      </a:r>
                    </a:p>
                  </a:txBody>
                  <a:tcPr/>
                </a:tc>
                <a:extLst>
                  <a:ext uri="{0D108BD9-81ED-4DB2-BD59-A6C34878D82A}">
                    <a16:rowId xmlns:a16="http://schemas.microsoft.com/office/drawing/2014/main" val="13710811"/>
                  </a:ext>
                </a:extLst>
              </a:tr>
              <a:tr h="370840">
                <a:tc>
                  <a:txBody>
                    <a:bodyPr/>
                    <a:lstStyle/>
                    <a:p>
                      <a:pPr algn="ctr"/>
                      <a:r>
                        <a:rPr lang="en-US" b="1" dirty="0"/>
                        <a:t>Wants income and/or minimize taxes</a:t>
                      </a:r>
                    </a:p>
                    <a:p>
                      <a:pPr algn="ctr"/>
                      <a:r>
                        <a:rPr lang="en-US" sz="1600" i="1" dirty="0"/>
                        <a:t>Wants to leverage value of the land</a:t>
                      </a:r>
                    </a:p>
                  </a:txBody>
                  <a:tcPr/>
                </a:tc>
                <a:tc>
                  <a:txBody>
                    <a:bodyPr/>
                    <a:lstStyle/>
                    <a:p>
                      <a:r>
                        <a:rPr lang="en-US" dirty="0"/>
                        <a:t>Sell land or development rights</a:t>
                      </a:r>
                    </a:p>
                  </a:txBody>
                  <a:tcPr/>
                </a:tc>
                <a:extLst>
                  <a:ext uri="{0D108BD9-81ED-4DB2-BD59-A6C34878D82A}">
                    <a16:rowId xmlns:a16="http://schemas.microsoft.com/office/drawing/2014/main" val="2556691054"/>
                  </a:ext>
                </a:extLst>
              </a:tr>
              <a:tr h="370840">
                <a:tc>
                  <a:txBody>
                    <a:bodyPr/>
                    <a:lstStyle/>
                    <a:p>
                      <a:pPr algn="ctr"/>
                      <a:r>
                        <a:rPr lang="en-US" b="1" dirty="0"/>
                        <a:t>Offset taxes (estate/income sources)</a:t>
                      </a:r>
                    </a:p>
                    <a:p>
                      <a:pPr algn="ctr"/>
                      <a:r>
                        <a:rPr lang="en-US" sz="1600" i="1" dirty="0"/>
                        <a:t>Doesn’t need additional income and prefers preserving the property</a:t>
                      </a:r>
                    </a:p>
                  </a:txBody>
                  <a:tcPr/>
                </a:tc>
                <a:tc>
                  <a:txBody>
                    <a:bodyPr/>
                    <a:lstStyle/>
                    <a:p>
                      <a:r>
                        <a:rPr lang="en-US" dirty="0"/>
                        <a:t>Donate land or development rights</a:t>
                      </a:r>
                    </a:p>
                  </a:txBody>
                  <a:tcPr/>
                </a:tc>
                <a:extLst>
                  <a:ext uri="{0D108BD9-81ED-4DB2-BD59-A6C34878D82A}">
                    <a16:rowId xmlns:a16="http://schemas.microsoft.com/office/drawing/2014/main" val="1870762333"/>
                  </a:ext>
                </a:extLst>
              </a:tr>
              <a:tr h="370840">
                <a:tc>
                  <a:txBody>
                    <a:bodyPr/>
                    <a:lstStyle/>
                    <a:p>
                      <a:pPr algn="ctr"/>
                      <a:r>
                        <a:rPr lang="en-US" sz="1800" b="1" kern="1200" dirty="0">
                          <a:solidFill>
                            <a:schemeClr val="dk1"/>
                          </a:solidFill>
                          <a:latin typeface="+mn-lt"/>
                          <a:ea typeface="+mn-ea"/>
                          <a:cs typeface="+mn-cs"/>
                        </a:rPr>
                        <a:t>Offset taxes</a:t>
                      </a:r>
                    </a:p>
                    <a:p>
                      <a:pPr algn="ctr"/>
                      <a:r>
                        <a:rPr lang="en-US" sz="1600" i="1" kern="1200" dirty="0">
                          <a:solidFill>
                            <a:schemeClr val="dk1"/>
                          </a:solidFill>
                          <a:latin typeface="+mn-lt"/>
                          <a:ea typeface="+mn-ea"/>
                          <a:cs typeface="+mn-cs"/>
                        </a:rPr>
                        <a:t>Wants to leverage value of the land</a:t>
                      </a:r>
                    </a:p>
                  </a:txBody>
                  <a:tcPr/>
                </a:tc>
                <a:tc>
                  <a:txBody>
                    <a:bodyPr/>
                    <a:lstStyle/>
                    <a:p>
                      <a:r>
                        <a:rPr lang="en-US" dirty="0"/>
                        <a:t>Sell or donate land or development rights</a:t>
                      </a:r>
                    </a:p>
                  </a:txBody>
                  <a:tcPr/>
                </a:tc>
                <a:extLst>
                  <a:ext uri="{0D108BD9-81ED-4DB2-BD59-A6C34878D82A}">
                    <a16:rowId xmlns:a16="http://schemas.microsoft.com/office/drawing/2014/main" val="3187200471"/>
                  </a:ext>
                </a:extLst>
              </a:tr>
            </a:tbl>
          </a:graphicData>
        </a:graphic>
      </p:graphicFrame>
    </p:spTree>
    <p:extLst>
      <p:ext uri="{BB962C8B-B14F-4D97-AF65-F5344CB8AC3E}">
        <p14:creationId xmlns:p14="http://schemas.microsoft.com/office/powerpoint/2010/main" val="317480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1"/>
          <p:cNvSpPr>
            <a:spLocks noGrp="1" noChangeArrowheads="1"/>
          </p:cNvSpPr>
          <p:nvPr>
            <p:ph type="title"/>
          </p:nvPr>
        </p:nvSpPr>
        <p:spPr>
          <a:xfrm>
            <a:off x="858294" y="185813"/>
            <a:ext cx="8062912" cy="914400"/>
          </a:xfrm>
        </p:spPr>
        <p:txBody>
          <a:bodyPr/>
          <a:lstStyle/>
          <a:p>
            <a:r>
              <a:rPr lang="en-US" altLang="en-US" dirty="0"/>
              <a:t>Land Preservation - Example</a:t>
            </a:r>
            <a:endParaRPr lang="en-US" altLang="en-US" dirty="0">
              <a:solidFill>
                <a:schemeClr val="accent1"/>
              </a:solidFill>
            </a:endParaRPr>
          </a:p>
        </p:txBody>
      </p:sp>
      <p:sp>
        <p:nvSpPr>
          <p:cNvPr id="5123" name="AutoShape 3" descr="9k="/>
          <p:cNvSpPr>
            <a:spLocks noChangeAspect="1" noChangeArrowheads="1"/>
          </p:cNvSpPr>
          <p:nvPr/>
        </p:nvSpPr>
        <p:spPr bwMode="auto">
          <a:xfrm>
            <a:off x="5357814" y="2876550"/>
            <a:ext cx="14763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endParaRPr lang="en-US" altLang="en-US"/>
          </a:p>
        </p:txBody>
      </p:sp>
      <p:sp>
        <p:nvSpPr>
          <p:cNvPr id="5124" name="AutoShape 4" descr="9k="/>
          <p:cNvSpPr>
            <a:spLocks noChangeAspect="1" noChangeArrowheads="1"/>
          </p:cNvSpPr>
          <p:nvPr/>
        </p:nvSpPr>
        <p:spPr bwMode="auto">
          <a:xfrm>
            <a:off x="5357814" y="2876550"/>
            <a:ext cx="14763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endParaRPr lang="en-US" altLang="en-US"/>
          </a:p>
        </p:txBody>
      </p:sp>
      <p:grpSp>
        <p:nvGrpSpPr>
          <p:cNvPr id="5127" name="Group 8"/>
          <p:cNvGrpSpPr>
            <a:grpSpLocks/>
          </p:cNvGrpSpPr>
          <p:nvPr/>
        </p:nvGrpSpPr>
        <p:grpSpPr bwMode="auto">
          <a:xfrm>
            <a:off x="751226" y="1599482"/>
            <a:ext cx="8128000" cy="4279900"/>
            <a:chOff x="432" y="1216"/>
            <a:chExt cx="5120" cy="2696"/>
          </a:xfrm>
        </p:grpSpPr>
        <p:sp>
          <p:nvSpPr>
            <p:cNvPr id="5141" name="Line 10"/>
            <p:cNvSpPr>
              <a:spLocks noChangeShapeType="1"/>
            </p:cNvSpPr>
            <p:nvPr/>
          </p:nvSpPr>
          <p:spPr bwMode="auto">
            <a:xfrm>
              <a:off x="432" y="2504"/>
              <a:ext cx="512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42" name="Line 11"/>
            <p:cNvSpPr>
              <a:spLocks noChangeShapeType="1"/>
            </p:cNvSpPr>
            <p:nvPr/>
          </p:nvSpPr>
          <p:spPr bwMode="auto">
            <a:xfrm>
              <a:off x="1416" y="1216"/>
              <a:ext cx="0" cy="268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43" name="Line 12"/>
            <p:cNvSpPr>
              <a:spLocks noChangeShapeType="1"/>
            </p:cNvSpPr>
            <p:nvPr/>
          </p:nvSpPr>
          <p:spPr bwMode="auto">
            <a:xfrm>
              <a:off x="2368" y="1224"/>
              <a:ext cx="0" cy="268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44" name="Line 13"/>
            <p:cNvSpPr>
              <a:spLocks noChangeShapeType="1"/>
            </p:cNvSpPr>
            <p:nvPr/>
          </p:nvSpPr>
          <p:spPr bwMode="auto">
            <a:xfrm>
              <a:off x="3424" y="1224"/>
              <a:ext cx="0" cy="268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45" name="Line 14"/>
            <p:cNvSpPr>
              <a:spLocks noChangeShapeType="1"/>
            </p:cNvSpPr>
            <p:nvPr/>
          </p:nvSpPr>
          <p:spPr bwMode="auto">
            <a:xfrm>
              <a:off x="4456" y="1216"/>
              <a:ext cx="0" cy="268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5128" name="Text Box 15"/>
          <p:cNvSpPr txBox="1">
            <a:spLocks noChangeArrowheads="1"/>
          </p:cNvSpPr>
          <p:nvPr/>
        </p:nvSpPr>
        <p:spPr bwMode="auto">
          <a:xfrm>
            <a:off x="993345" y="2443516"/>
            <a:ext cx="939800"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pPr algn="ctr">
              <a:spcBef>
                <a:spcPct val="50000"/>
              </a:spcBef>
            </a:pPr>
            <a:r>
              <a:rPr lang="en-US" altLang="en-US" sz="1800" dirty="0"/>
              <a:t>Lot 1</a:t>
            </a:r>
          </a:p>
        </p:txBody>
      </p:sp>
      <p:sp>
        <p:nvSpPr>
          <p:cNvPr id="5129" name="Text Box 16"/>
          <p:cNvSpPr txBox="1">
            <a:spLocks noChangeArrowheads="1"/>
          </p:cNvSpPr>
          <p:nvPr/>
        </p:nvSpPr>
        <p:spPr bwMode="auto">
          <a:xfrm>
            <a:off x="2559610" y="2443516"/>
            <a:ext cx="939800"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pPr algn="ctr">
              <a:spcBef>
                <a:spcPct val="50000"/>
              </a:spcBef>
            </a:pPr>
            <a:r>
              <a:rPr lang="en-US" altLang="en-US" sz="1800" dirty="0"/>
              <a:t>Lot 2</a:t>
            </a:r>
          </a:p>
        </p:txBody>
      </p:sp>
      <p:sp>
        <p:nvSpPr>
          <p:cNvPr id="5130" name="Text Box 17"/>
          <p:cNvSpPr txBox="1">
            <a:spLocks noChangeArrowheads="1"/>
          </p:cNvSpPr>
          <p:nvPr/>
        </p:nvSpPr>
        <p:spPr bwMode="auto">
          <a:xfrm>
            <a:off x="4159490" y="2443516"/>
            <a:ext cx="939800"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pPr algn="ctr">
              <a:spcBef>
                <a:spcPct val="50000"/>
              </a:spcBef>
            </a:pPr>
            <a:r>
              <a:rPr lang="en-US" altLang="en-US" sz="1800" dirty="0"/>
              <a:t>Lot 3</a:t>
            </a:r>
          </a:p>
        </p:txBody>
      </p:sp>
      <p:sp>
        <p:nvSpPr>
          <p:cNvPr id="5131" name="Text Box 18"/>
          <p:cNvSpPr txBox="1">
            <a:spLocks noChangeArrowheads="1"/>
          </p:cNvSpPr>
          <p:nvPr/>
        </p:nvSpPr>
        <p:spPr bwMode="auto">
          <a:xfrm>
            <a:off x="5797789" y="2433389"/>
            <a:ext cx="939800"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pPr algn="ctr">
              <a:spcBef>
                <a:spcPct val="50000"/>
              </a:spcBef>
            </a:pPr>
            <a:r>
              <a:rPr lang="en-US" altLang="en-US" sz="1800" dirty="0"/>
              <a:t>Lot 4</a:t>
            </a:r>
          </a:p>
        </p:txBody>
      </p:sp>
      <p:sp>
        <p:nvSpPr>
          <p:cNvPr id="5132" name="Text Box 19"/>
          <p:cNvSpPr txBox="1">
            <a:spLocks noChangeArrowheads="1"/>
          </p:cNvSpPr>
          <p:nvPr/>
        </p:nvSpPr>
        <p:spPr bwMode="auto">
          <a:xfrm>
            <a:off x="7385609" y="2433389"/>
            <a:ext cx="939800"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pPr algn="ctr">
              <a:spcBef>
                <a:spcPct val="50000"/>
              </a:spcBef>
            </a:pPr>
            <a:r>
              <a:rPr lang="en-US" altLang="en-US" sz="1800" dirty="0"/>
              <a:t>Lot 5</a:t>
            </a:r>
          </a:p>
        </p:txBody>
      </p:sp>
      <p:sp>
        <p:nvSpPr>
          <p:cNvPr id="5133" name="Text Box 20"/>
          <p:cNvSpPr txBox="1">
            <a:spLocks noChangeArrowheads="1"/>
          </p:cNvSpPr>
          <p:nvPr/>
        </p:nvSpPr>
        <p:spPr bwMode="auto">
          <a:xfrm>
            <a:off x="858294" y="913532"/>
            <a:ext cx="7975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pPr algn="l">
              <a:spcBef>
                <a:spcPct val="50000"/>
              </a:spcBef>
            </a:pPr>
            <a:r>
              <a:rPr lang="en-US" altLang="en-US" sz="1800" dirty="0"/>
              <a:t>Mr. &amp; Mrs. Smith’s house sits on 50 acres with 5-acre zoning.  They could build 9 more houses on this property, but choose not to.  They love the open space.</a:t>
            </a:r>
          </a:p>
        </p:txBody>
      </p:sp>
      <p:sp>
        <p:nvSpPr>
          <p:cNvPr id="5134" name="Text Box 21"/>
          <p:cNvSpPr txBox="1">
            <a:spLocks noChangeArrowheads="1"/>
          </p:cNvSpPr>
          <p:nvPr/>
        </p:nvSpPr>
        <p:spPr bwMode="auto">
          <a:xfrm>
            <a:off x="1004028" y="4670310"/>
            <a:ext cx="939800"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pPr algn="ctr">
              <a:spcBef>
                <a:spcPct val="50000"/>
              </a:spcBef>
            </a:pPr>
            <a:r>
              <a:rPr lang="en-US" altLang="en-US" sz="1800" dirty="0"/>
              <a:t>Lot 6</a:t>
            </a:r>
          </a:p>
        </p:txBody>
      </p:sp>
      <p:sp>
        <p:nvSpPr>
          <p:cNvPr id="5135" name="Text Box 22"/>
          <p:cNvSpPr txBox="1">
            <a:spLocks noChangeArrowheads="1"/>
          </p:cNvSpPr>
          <p:nvPr/>
        </p:nvSpPr>
        <p:spPr bwMode="auto">
          <a:xfrm>
            <a:off x="2550593" y="4670310"/>
            <a:ext cx="939800"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pPr algn="ctr">
              <a:spcBef>
                <a:spcPct val="50000"/>
              </a:spcBef>
            </a:pPr>
            <a:r>
              <a:rPr lang="en-US" altLang="en-US" sz="1800" dirty="0"/>
              <a:t>Lot 7</a:t>
            </a:r>
          </a:p>
        </p:txBody>
      </p:sp>
      <p:sp>
        <p:nvSpPr>
          <p:cNvPr id="5136" name="Text Box 23"/>
          <p:cNvSpPr txBox="1">
            <a:spLocks noChangeArrowheads="1"/>
          </p:cNvSpPr>
          <p:nvPr/>
        </p:nvSpPr>
        <p:spPr bwMode="auto">
          <a:xfrm>
            <a:off x="5790392" y="4670310"/>
            <a:ext cx="939800"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pPr algn="ctr">
              <a:spcBef>
                <a:spcPct val="50000"/>
              </a:spcBef>
            </a:pPr>
            <a:r>
              <a:rPr lang="en-US" altLang="en-US" sz="1800" dirty="0"/>
              <a:t>Lot 8</a:t>
            </a:r>
          </a:p>
        </p:txBody>
      </p:sp>
      <p:sp>
        <p:nvSpPr>
          <p:cNvPr id="5137" name="Text Box 24"/>
          <p:cNvSpPr txBox="1">
            <a:spLocks noChangeArrowheads="1"/>
          </p:cNvSpPr>
          <p:nvPr/>
        </p:nvSpPr>
        <p:spPr bwMode="auto">
          <a:xfrm>
            <a:off x="7444464" y="4670310"/>
            <a:ext cx="939800"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pPr algn="ctr">
              <a:spcBef>
                <a:spcPct val="50000"/>
              </a:spcBef>
            </a:pPr>
            <a:r>
              <a:rPr lang="en-US" altLang="en-US" sz="1800" dirty="0"/>
              <a:t>Lot 9</a:t>
            </a:r>
          </a:p>
        </p:txBody>
      </p:sp>
      <p:sp>
        <p:nvSpPr>
          <p:cNvPr id="5139" name="Text Box 26"/>
          <p:cNvSpPr txBox="1">
            <a:spLocks noChangeArrowheads="1"/>
          </p:cNvSpPr>
          <p:nvPr/>
        </p:nvSpPr>
        <p:spPr bwMode="auto">
          <a:xfrm>
            <a:off x="497226" y="5984957"/>
            <a:ext cx="8382000" cy="71558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pPr algn="l">
              <a:spcBef>
                <a:spcPct val="50000"/>
              </a:spcBef>
            </a:pPr>
            <a:r>
              <a:rPr lang="en-US" altLang="en-US" sz="900" dirty="0"/>
              <a:t>For Illustrative purposes only</a:t>
            </a:r>
          </a:p>
          <a:p>
            <a:pPr algn="l">
              <a:spcBef>
                <a:spcPct val="50000"/>
              </a:spcBef>
            </a:pPr>
            <a:r>
              <a:rPr lang="en-US" altLang="en-US" sz="900" dirty="0"/>
              <a:t>The case study  presented is provide for illustrative purposes only.  Past performance is no guarantee of future results.  The information has been obtained from sources we believe to be reliable, but we cannot guarantee its accuracy or completeness.  These strategies do not guarantee a profit or protect against loss and may not be suitable for all investors.  Each customer’s specific situation, goals and results may differ.</a:t>
            </a:r>
          </a:p>
        </p:txBody>
      </p:sp>
      <p:pic>
        <p:nvPicPr>
          <p:cNvPr id="27" name="Graphic 26" descr="House with solid fill">
            <a:extLst>
              <a:ext uri="{FF2B5EF4-FFF2-40B4-BE49-F238E27FC236}">
                <a16:creationId xmlns:a16="http://schemas.microsoft.com/office/drawing/2014/main" id="{73E774A4-2748-920F-E78D-F9C95BA31F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8684" y="3981450"/>
            <a:ext cx="1618107" cy="1747052"/>
          </a:xfrm>
          <a:prstGeom prst="rect">
            <a:avLst/>
          </a:prstGeom>
        </p:spPr>
      </p:pic>
    </p:spTree>
    <p:extLst>
      <p:ext uri="{BB962C8B-B14F-4D97-AF65-F5344CB8AC3E}">
        <p14:creationId xmlns:p14="http://schemas.microsoft.com/office/powerpoint/2010/main" val="30623988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5"/>
          <p:cNvSpPr>
            <a:spLocks noGrp="1" noChangeArrowheads="1"/>
          </p:cNvSpPr>
          <p:nvPr>
            <p:ph type="title"/>
          </p:nvPr>
        </p:nvSpPr>
        <p:spPr>
          <a:xfrm>
            <a:off x="702809" y="151755"/>
            <a:ext cx="8062912" cy="914400"/>
          </a:xfrm>
        </p:spPr>
        <p:txBody>
          <a:bodyPr/>
          <a:lstStyle/>
          <a:p>
            <a:r>
              <a:rPr lang="en-US" altLang="en-US" dirty="0"/>
              <a:t>Land Preservation - Example </a:t>
            </a:r>
          </a:p>
        </p:txBody>
      </p:sp>
      <p:sp>
        <p:nvSpPr>
          <p:cNvPr id="6147" name="Text Box 4"/>
          <p:cNvSpPr txBox="1">
            <a:spLocks noChangeArrowheads="1"/>
          </p:cNvSpPr>
          <p:nvPr/>
        </p:nvSpPr>
        <p:spPr bwMode="auto">
          <a:xfrm>
            <a:off x="1699986" y="1008371"/>
            <a:ext cx="676910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pPr algn="l">
              <a:spcBef>
                <a:spcPct val="50000"/>
              </a:spcBef>
            </a:pPr>
            <a:r>
              <a:rPr lang="en-US" altLang="en-US" sz="2400" dirty="0"/>
              <a:t>Preserved Lots		                       	        9</a:t>
            </a:r>
          </a:p>
          <a:p>
            <a:pPr algn="l">
              <a:spcBef>
                <a:spcPct val="50000"/>
              </a:spcBef>
            </a:pPr>
            <a:r>
              <a:rPr lang="en-US" altLang="en-US" sz="2400" dirty="0"/>
              <a:t>Retail Value		       	     </a:t>
            </a:r>
            <a:r>
              <a:rPr lang="en-US" altLang="en-US" sz="2400" u="sng" dirty="0"/>
              <a:t>x $300,000</a:t>
            </a:r>
          </a:p>
          <a:p>
            <a:pPr algn="l">
              <a:spcBef>
                <a:spcPct val="50000"/>
              </a:spcBef>
            </a:pPr>
            <a:r>
              <a:rPr lang="en-US" altLang="en-US" sz="2400" dirty="0"/>
              <a:t>Total Value of Land	            $2,700,000</a:t>
            </a:r>
          </a:p>
          <a:p>
            <a:pPr algn="l">
              <a:spcBef>
                <a:spcPct val="50000"/>
              </a:spcBef>
            </a:pPr>
            <a:r>
              <a:rPr lang="en-US" altLang="en-US" sz="2400" dirty="0"/>
              <a:t>Value After Easement	          </a:t>
            </a:r>
            <a:r>
              <a:rPr lang="en-US" altLang="en-US" sz="2400" u="sng" dirty="0"/>
              <a:t>- $   270,000</a:t>
            </a:r>
          </a:p>
          <a:p>
            <a:pPr algn="l">
              <a:spcBef>
                <a:spcPct val="50000"/>
              </a:spcBef>
            </a:pPr>
            <a:r>
              <a:rPr lang="en-US" altLang="en-US" sz="1400" dirty="0"/>
              <a:t>   ($30,000 per lot)</a:t>
            </a:r>
          </a:p>
          <a:p>
            <a:pPr algn="l">
              <a:spcBef>
                <a:spcPct val="50000"/>
              </a:spcBef>
            </a:pPr>
            <a:r>
              <a:rPr lang="en-US" altLang="en-US" sz="2400" dirty="0"/>
              <a:t>Total Donated Value	            $2,430,000</a:t>
            </a:r>
          </a:p>
          <a:p>
            <a:pPr algn="l">
              <a:spcBef>
                <a:spcPct val="50000"/>
              </a:spcBef>
            </a:pPr>
            <a:r>
              <a:rPr lang="en-US" altLang="en-US" sz="2400" dirty="0"/>
              <a:t>Income Tax Rate                     </a:t>
            </a:r>
            <a:r>
              <a:rPr lang="en-US" altLang="en-US" sz="2400" u="sng" dirty="0"/>
              <a:t>x         35%</a:t>
            </a:r>
          </a:p>
          <a:p>
            <a:pPr algn="l">
              <a:spcBef>
                <a:spcPct val="50000"/>
              </a:spcBef>
            </a:pPr>
            <a:r>
              <a:rPr lang="en-US" altLang="en-US" sz="2400" dirty="0"/>
              <a:t>Tax Savings</a:t>
            </a:r>
            <a:r>
              <a:rPr lang="en-US" altLang="en-US" sz="2400" baseline="30000" dirty="0"/>
              <a:t>*</a:t>
            </a:r>
            <a:r>
              <a:rPr lang="en-US" altLang="en-US" sz="2400" dirty="0"/>
              <a:t>		                  $   850,500</a:t>
            </a:r>
          </a:p>
          <a:p>
            <a:pPr algn="l">
              <a:spcBef>
                <a:spcPct val="50000"/>
              </a:spcBef>
            </a:pPr>
            <a:endParaRPr lang="en-US" altLang="en-US" sz="2400" dirty="0"/>
          </a:p>
        </p:txBody>
      </p:sp>
      <p:sp>
        <p:nvSpPr>
          <p:cNvPr id="6148" name="Text Box 5"/>
          <p:cNvSpPr txBox="1">
            <a:spLocks noChangeArrowheads="1"/>
          </p:cNvSpPr>
          <p:nvPr/>
        </p:nvSpPr>
        <p:spPr bwMode="auto">
          <a:xfrm>
            <a:off x="792117" y="5849629"/>
            <a:ext cx="6400800" cy="5693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pPr algn="l">
              <a:spcBef>
                <a:spcPct val="50000"/>
              </a:spcBef>
            </a:pPr>
            <a:r>
              <a:rPr lang="en-US" altLang="en-US" dirty="0"/>
              <a:t>Client can deduct up to 50% of their AGI and carry forward for 15 years.</a:t>
            </a:r>
          </a:p>
          <a:p>
            <a:pPr algn="l">
              <a:spcBef>
                <a:spcPct val="50000"/>
              </a:spcBef>
            </a:pPr>
            <a:r>
              <a:rPr lang="en-US" altLang="en-US" sz="1000" dirty="0"/>
              <a:t>For illustrative purposes only.</a:t>
            </a:r>
          </a:p>
        </p:txBody>
      </p:sp>
    </p:spTree>
    <p:extLst>
      <p:ext uri="{BB962C8B-B14F-4D97-AF65-F5344CB8AC3E}">
        <p14:creationId xmlns:p14="http://schemas.microsoft.com/office/powerpoint/2010/main" val="35320621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5"/>
          <p:cNvSpPr>
            <a:spLocks noGrp="1" noChangeArrowheads="1"/>
          </p:cNvSpPr>
          <p:nvPr>
            <p:ph type="title"/>
          </p:nvPr>
        </p:nvSpPr>
        <p:spPr>
          <a:xfrm>
            <a:off x="337049" y="169554"/>
            <a:ext cx="8062912" cy="914400"/>
          </a:xfrm>
        </p:spPr>
        <p:txBody>
          <a:bodyPr/>
          <a:lstStyle/>
          <a:p>
            <a:r>
              <a:rPr lang="en-US" altLang="en-US" dirty="0"/>
              <a:t>Land Preservation - Example</a:t>
            </a:r>
          </a:p>
        </p:txBody>
      </p:sp>
      <p:sp>
        <p:nvSpPr>
          <p:cNvPr id="7173" name="Text Box 15"/>
          <p:cNvSpPr txBox="1">
            <a:spLocks noChangeArrowheads="1"/>
          </p:cNvSpPr>
          <p:nvPr/>
        </p:nvSpPr>
        <p:spPr bwMode="auto">
          <a:xfrm>
            <a:off x="1778000" y="6538914"/>
            <a:ext cx="2349500" cy="24622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pPr algn="l">
              <a:spcBef>
                <a:spcPct val="50000"/>
              </a:spcBef>
            </a:pPr>
            <a:r>
              <a:rPr lang="en-US" altLang="en-US" sz="1000"/>
              <a:t>For illustrative purposes only.</a:t>
            </a:r>
          </a:p>
        </p:txBody>
      </p:sp>
      <p:sp>
        <p:nvSpPr>
          <p:cNvPr id="2" name="Text Box 13">
            <a:extLst>
              <a:ext uri="{FF2B5EF4-FFF2-40B4-BE49-F238E27FC236}">
                <a16:creationId xmlns:a16="http://schemas.microsoft.com/office/drawing/2014/main" id="{65F33AE0-57BC-6588-D523-627BCE66DB76}"/>
              </a:ext>
            </a:extLst>
          </p:cNvPr>
          <p:cNvSpPr txBox="1">
            <a:spLocks noChangeArrowheads="1"/>
          </p:cNvSpPr>
          <p:nvPr/>
        </p:nvSpPr>
        <p:spPr bwMode="auto">
          <a:xfrm>
            <a:off x="1201783" y="889793"/>
            <a:ext cx="7874000" cy="544764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algn="ctr" eaLnBrk="0" fontAlgn="base" hangingPunct="0">
              <a:lnSpc>
                <a:spcPct val="90000"/>
              </a:lnSpc>
              <a:spcBef>
                <a:spcPct val="0"/>
              </a:spcBef>
              <a:spcAft>
                <a:spcPct val="0"/>
              </a:spcAft>
              <a:defRPr sz="1600">
                <a:solidFill>
                  <a:schemeClr val="tx1"/>
                </a:solidFill>
                <a:latin typeface="Times New Roman" pitchFamily="18" charset="0"/>
              </a:defRPr>
            </a:lvl6pPr>
            <a:lvl7pPr marL="2971800" indent="-228600" algn="ctr" eaLnBrk="0" fontAlgn="base" hangingPunct="0">
              <a:lnSpc>
                <a:spcPct val="90000"/>
              </a:lnSpc>
              <a:spcBef>
                <a:spcPct val="0"/>
              </a:spcBef>
              <a:spcAft>
                <a:spcPct val="0"/>
              </a:spcAft>
              <a:defRPr sz="1600">
                <a:solidFill>
                  <a:schemeClr val="tx1"/>
                </a:solidFill>
                <a:latin typeface="Times New Roman" pitchFamily="18" charset="0"/>
              </a:defRPr>
            </a:lvl7pPr>
            <a:lvl8pPr marL="3429000" indent="-228600" algn="ctr" eaLnBrk="0" fontAlgn="base" hangingPunct="0">
              <a:lnSpc>
                <a:spcPct val="90000"/>
              </a:lnSpc>
              <a:spcBef>
                <a:spcPct val="0"/>
              </a:spcBef>
              <a:spcAft>
                <a:spcPct val="0"/>
              </a:spcAft>
              <a:defRPr sz="1600">
                <a:solidFill>
                  <a:schemeClr val="tx1"/>
                </a:solidFill>
                <a:latin typeface="Times New Roman" pitchFamily="18" charset="0"/>
              </a:defRPr>
            </a:lvl8pPr>
            <a:lvl9pPr marL="3886200" indent="-228600" algn="ctr" eaLnBrk="0" fontAlgn="base" hangingPunct="0">
              <a:lnSpc>
                <a:spcPct val="90000"/>
              </a:lnSpc>
              <a:spcBef>
                <a:spcPct val="0"/>
              </a:spcBef>
              <a:spcAft>
                <a:spcPct val="0"/>
              </a:spcAft>
              <a:defRPr sz="1600">
                <a:solidFill>
                  <a:schemeClr val="tx1"/>
                </a:solidFill>
                <a:latin typeface="Times New Roman" pitchFamily="18" charset="0"/>
              </a:defRPr>
            </a:lvl9pPr>
          </a:lstStyle>
          <a:p>
            <a:pPr algn="l">
              <a:spcBef>
                <a:spcPct val="50000"/>
              </a:spcBef>
            </a:pPr>
            <a:r>
              <a:rPr lang="en-US" altLang="en-US" sz="2400" dirty="0"/>
              <a:t>				     					No	   	       After</a:t>
            </a:r>
          </a:p>
          <a:p>
            <a:pPr algn="l">
              <a:spcBef>
                <a:spcPct val="50000"/>
              </a:spcBef>
            </a:pPr>
            <a:r>
              <a:rPr lang="en-US" altLang="en-US" sz="2400" dirty="0"/>
              <a:t>								</a:t>
            </a:r>
            <a:r>
              <a:rPr lang="en-US" altLang="en-US" sz="2400" u="sng" dirty="0"/>
              <a:t>Easement</a:t>
            </a:r>
            <a:r>
              <a:rPr lang="en-US" altLang="en-US" sz="2400" dirty="0"/>
              <a:t>	   </a:t>
            </a:r>
            <a:r>
              <a:rPr lang="en-US" altLang="en-US" sz="2400" u="sng" dirty="0"/>
              <a:t>Easement</a:t>
            </a:r>
          </a:p>
          <a:p>
            <a:pPr algn="l">
              <a:spcBef>
                <a:spcPct val="50000"/>
              </a:spcBef>
            </a:pPr>
            <a:r>
              <a:rPr lang="en-US" altLang="en-US" sz="2400" dirty="0"/>
              <a:t>Jones’ Income					$500,000	   $500,000</a:t>
            </a:r>
          </a:p>
          <a:p>
            <a:pPr algn="l">
              <a:spcBef>
                <a:spcPct val="50000"/>
              </a:spcBef>
            </a:pPr>
            <a:r>
              <a:rPr lang="en-US" altLang="en-US" sz="2400" dirty="0"/>
              <a:t>Less Deduction (50% AGI)  </a:t>
            </a:r>
            <a:r>
              <a:rPr lang="en-US" altLang="en-US" sz="2400" u="sng" dirty="0"/>
              <a:t>-$            0</a:t>
            </a:r>
            <a:r>
              <a:rPr lang="en-US" altLang="en-US" sz="2400" dirty="0"/>
              <a:t>     </a:t>
            </a:r>
            <a:r>
              <a:rPr lang="en-US" altLang="en-US" sz="2400" u="sng" dirty="0"/>
              <a:t>-$250,000</a:t>
            </a:r>
          </a:p>
          <a:p>
            <a:pPr algn="l">
              <a:spcBef>
                <a:spcPct val="50000"/>
              </a:spcBef>
            </a:pPr>
            <a:r>
              <a:rPr lang="en-US" altLang="en-US" sz="2400" dirty="0"/>
              <a:t>Total AGI			                  $500,000	   $250,000</a:t>
            </a:r>
          </a:p>
          <a:p>
            <a:pPr algn="l">
              <a:spcBef>
                <a:spcPct val="50000"/>
              </a:spcBef>
            </a:pPr>
            <a:r>
              <a:rPr lang="en-US" altLang="en-US" sz="2400" dirty="0"/>
              <a:t>Income Tax Rate		            </a:t>
            </a:r>
            <a:r>
              <a:rPr lang="en-US" altLang="en-US" sz="2400" u="sng" dirty="0"/>
              <a:t>x      35%</a:t>
            </a:r>
            <a:r>
              <a:rPr lang="en-US" altLang="en-US" sz="2400" dirty="0"/>
              <a:t>	   </a:t>
            </a:r>
            <a:r>
              <a:rPr lang="en-US" altLang="en-US" sz="2400" u="sng" dirty="0"/>
              <a:t>x      35%</a:t>
            </a:r>
          </a:p>
          <a:p>
            <a:pPr algn="l">
              <a:spcBef>
                <a:spcPct val="50000"/>
              </a:spcBef>
            </a:pPr>
            <a:r>
              <a:rPr lang="en-US" altLang="en-US" sz="2400" dirty="0"/>
              <a:t>Taxes				                  $175,000	   $ 87,500</a:t>
            </a:r>
          </a:p>
          <a:p>
            <a:pPr algn="l">
              <a:spcBef>
                <a:spcPct val="50000"/>
              </a:spcBef>
            </a:pPr>
            <a:endParaRPr lang="en-US" altLang="en-US" sz="2400" dirty="0"/>
          </a:p>
          <a:p>
            <a:pPr>
              <a:spcBef>
                <a:spcPct val="50000"/>
              </a:spcBef>
            </a:pPr>
            <a:r>
              <a:rPr lang="en-US" altLang="en-US" sz="2400" dirty="0"/>
              <a:t>Current Year Tax Savings - $87,500</a:t>
            </a:r>
          </a:p>
          <a:p>
            <a:pPr>
              <a:spcBef>
                <a:spcPct val="50000"/>
              </a:spcBef>
            </a:pPr>
            <a:r>
              <a:rPr lang="en-US" altLang="en-US" sz="2400" dirty="0"/>
              <a:t>Carry Forward - $2,180,000 for 15 years</a:t>
            </a:r>
          </a:p>
        </p:txBody>
      </p:sp>
    </p:spTree>
    <p:extLst>
      <p:ext uri="{BB962C8B-B14F-4D97-AF65-F5344CB8AC3E}">
        <p14:creationId xmlns:p14="http://schemas.microsoft.com/office/powerpoint/2010/main" val="33756141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4113" y="742647"/>
            <a:ext cx="7725104" cy="830997"/>
          </a:xfrm>
          <a:prstGeom prst="rect">
            <a:avLst/>
          </a:prstGeom>
          <a:noFill/>
        </p:spPr>
        <p:txBody>
          <a:bodyPr wrap="square" rtlCol="0">
            <a:spAutoFit/>
          </a:bodyPr>
          <a:lstStyle/>
          <a:p>
            <a:pPr algn="ctr"/>
            <a:r>
              <a:rPr lang="en-US" sz="2000" b="1" dirty="0">
                <a:latin typeface="Book Antiqua" panose="02040602050305030304" pitchFamily="18" charset="0"/>
              </a:rPr>
              <a:t>         Challenge:  </a:t>
            </a:r>
            <a:r>
              <a:rPr lang="en-US" sz="2000" dirty="0">
                <a:latin typeface="Book Antiqua" panose="02040602050305030304" pitchFamily="18" charset="0"/>
              </a:rPr>
              <a:t>Development offer of $22.7 million</a:t>
            </a:r>
          </a:p>
          <a:p>
            <a:pPr algn="ctr"/>
            <a:endParaRPr lang="en-US" sz="600" b="1" dirty="0">
              <a:latin typeface="Book Antiqua" panose="02040602050305030304" pitchFamily="18" charset="0"/>
            </a:endParaRPr>
          </a:p>
          <a:p>
            <a:pPr algn="ctr"/>
            <a:r>
              <a:rPr lang="en-US" sz="2000" b="1" dirty="0">
                <a:latin typeface="Book Antiqua" panose="02040602050305030304" pitchFamily="18" charset="0"/>
              </a:rPr>
              <a:t>Preservation Purchase Price:  </a:t>
            </a:r>
            <a:r>
              <a:rPr lang="en-US" sz="2000" dirty="0">
                <a:latin typeface="Book Antiqua" panose="02040602050305030304" pitchFamily="18" charset="0"/>
              </a:rPr>
              <a:t>$14 million</a:t>
            </a:r>
            <a:endParaRPr lang="en-US" sz="2000" b="1" dirty="0">
              <a:latin typeface="Book Antiqua" panose="02040602050305030304" pitchFamily="18" charset="0"/>
            </a:endParaRPr>
          </a:p>
        </p:txBody>
      </p:sp>
      <p:sp>
        <p:nvSpPr>
          <p:cNvPr id="12" name="Rectangle 11"/>
          <p:cNvSpPr/>
          <p:nvPr/>
        </p:nvSpPr>
        <p:spPr>
          <a:xfrm>
            <a:off x="309464" y="96316"/>
            <a:ext cx="8592207" cy="646331"/>
          </a:xfrm>
          <a:prstGeom prst="rect">
            <a:avLst/>
          </a:prstGeom>
        </p:spPr>
        <p:txBody>
          <a:bodyPr wrap="square">
            <a:spAutoFit/>
          </a:bodyPr>
          <a:lstStyle/>
          <a:p>
            <a:r>
              <a:rPr lang="en-US" sz="3600" dirty="0">
                <a:solidFill>
                  <a:schemeClr val="accent1"/>
                </a:solidFill>
                <a:latin typeface="+mj-lt"/>
                <a:ea typeface="+mj-ea"/>
                <a:cs typeface="+mj-cs"/>
              </a:rPr>
              <a:t>Development vs. Preservation</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310447669"/>
              </p:ext>
            </p:extLst>
          </p:nvPr>
        </p:nvGraphicFramePr>
        <p:xfrm>
          <a:off x="475005" y="1573644"/>
          <a:ext cx="8261124" cy="4863489"/>
        </p:xfrm>
        <a:graphic>
          <a:graphicData uri="http://schemas.openxmlformats.org/drawingml/2006/table">
            <a:tbl>
              <a:tblPr/>
              <a:tblGrid>
                <a:gridCol w="3865835">
                  <a:extLst>
                    <a:ext uri="{9D8B030D-6E8A-4147-A177-3AD203B41FA5}">
                      <a16:colId xmlns:a16="http://schemas.microsoft.com/office/drawing/2014/main" val="20000"/>
                    </a:ext>
                  </a:extLst>
                </a:gridCol>
                <a:gridCol w="2222205">
                  <a:extLst>
                    <a:ext uri="{9D8B030D-6E8A-4147-A177-3AD203B41FA5}">
                      <a16:colId xmlns:a16="http://schemas.microsoft.com/office/drawing/2014/main" val="20001"/>
                    </a:ext>
                  </a:extLst>
                </a:gridCol>
                <a:gridCol w="2173084">
                  <a:extLst>
                    <a:ext uri="{9D8B030D-6E8A-4147-A177-3AD203B41FA5}">
                      <a16:colId xmlns:a16="http://schemas.microsoft.com/office/drawing/2014/main" val="20002"/>
                    </a:ext>
                  </a:extLst>
                </a:gridCol>
              </a:tblGrid>
              <a:tr h="188582">
                <a:tc>
                  <a:txBody>
                    <a:bodyPr/>
                    <a:lstStyle/>
                    <a:p>
                      <a:pPr marL="0" marR="0">
                        <a:lnSpc>
                          <a:spcPct val="115000"/>
                        </a:lnSpc>
                        <a:spcBef>
                          <a:spcPts val="0"/>
                        </a:spcBef>
                        <a:spcAft>
                          <a:spcPts val="0"/>
                        </a:spcAft>
                      </a:pPr>
                      <a:r>
                        <a:rPr lang="en-US" sz="1600" b="1" dirty="0">
                          <a:latin typeface="Book Antiqua" pitchFamily="18" charset="0"/>
                          <a:ea typeface="Calibri"/>
                          <a:cs typeface="Times New Roman"/>
                        </a:rPr>
                        <a:t>ASSUMPTIONS</a:t>
                      </a:r>
                      <a:endParaRPr lang="en-US" sz="1600" dirty="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Book Antiqua" pitchFamily="18" charset="0"/>
                          <a:ea typeface="Calibri"/>
                          <a:cs typeface="Times New Roman"/>
                        </a:rPr>
                        <a:t>DEVELOPER</a:t>
                      </a:r>
                      <a:endParaRPr lang="en-US" sz="1600" dirty="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Book Antiqua" pitchFamily="18" charset="0"/>
                          <a:ea typeface="Calibri"/>
                          <a:cs typeface="Times New Roman"/>
                        </a:rPr>
                        <a:t>TOWN OFFER</a:t>
                      </a:r>
                      <a:endParaRPr lang="en-US" sz="1600" dirty="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501">
                <a:tc>
                  <a:txBody>
                    <a:bodyPr/>
                    <a:lstStyle/>
                    <a:p>
                      <a:pPr marL="0" marR="0">
                        <a:lnSpc>
                          <a:spcPct val="115000"/>
                        </a:lnSpc>
                        <a:spcBef>
                          <a:spcPts val="0"/>
                        </a:spcBef>
                        <a:spcAft>
                          <a:spcPts val="0"/>
                        </a:spcAft>
                      </a:pPr>
                      <a:endParaRPr lang="en-US" sz="300" dirty="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30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300" dirty="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8582">
                <a:tc>
                  <a:txBody>
                    <a:bodyPr/>
                    <a:lstStyle/>
                    <a:p>
                      <a:pPr marL="0" marR="0">
                        <a:lnSpc>
                          <a:spcPct val="115000"/>
                        </a:lnSpc>
                        <a:spcBef>
                          <a:spcPts val="0"/>
                        </a:spcBef>
                        <a:spcAft>
                          <a:spcPts val="0"/>
                        </a:spcAft>
                      </a:pPr>
                      <a:r>
                        <a:rPr lang="en-US" sz="1400" dirty="0">
                          <a:latin typeface="Book Antiqua" pitchFamily="18" charset="0"/>
                          <a:ea typeface="Calibri"/>
                          <a:cs typeface="Times New Roman"/>
                        </a:rPr>
                        <a:t>Sale Price</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Book Antiqua" pitchFamily="18" charset="0"/>
                          <a:ea typeface="Calibri"/>
                          <a:cs typeface="Times New Roman"/>
                        </a:rPr>
                        <a:t>$22,700,000 offered</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Book Antiqua" pitchFamily="18" charset="0"/>
                          <a:ea typeface="Calibri"/>
                          <a:cs typeface="Times New Roman"/>
                        </a:rPr>
                        <a:t>$14,000,000 </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4878">
                <a:tc>
                  <a:txBody>
                    <a:bodyPr/>
                    <a:lstStyle/>
                    <a:p>
                      <a:pPr marL="0" marR="0">
                        <a:lnSpc>
                          <a:spcPct val="115000"/>
                        </a:lnSpc>
                        <a:spcBef>
                          <a:spcPts val="0"/>
                        </a:spcBef>
                        <a:spcAft>
                          <a:spcPts val="0"/>
                        </a:spcAft>
                      </a:pPr>
                      <a:endParaRPr lang="en-US" sz="200" dirty="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60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600" dirty="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7164">
                <a:tc>
                  <a:txBody>
                    <a:bodyPr/>
                    <a:lstStyle/>
                    <a:p>
                      <a:pPr marL="0" marR="0">
                        <a:lnSpc>
                          <a:spcPct val="115000"/>
                        </a:lnSpc>
                        <a:spcBef>
                          <a:spcPts val="0"/>
                        </a:spcBef>
                        <a:spcAft>
                          <a:spcPts val="0"/>
                        </a:spcAft>
                      </a:pPr>
                      <a:r>
                        <a:rPr lang="en-US" sz="1400" dirty="0">
                          <a:latin typeface="Book Antiqua" pitchFamily="18" charset="0"/>
                          <a:ea typeface="Calibri"/>
                          <a:cs typeface="Times New Roman"/>
                        </a:rPr>
                        <a:t>Rollback Tax (134 lots x $10,000 per year property tax x 3 years)</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Book Antiqua" pitchFamily="18" charset="0"/>
                          <a:ea typeface="Calibri"/>
                          <a:cs typeface="Times New Roman"/>
                        </a:rPr>
                        <a:t>$4,020,000</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Book Antiqua" pitchFamily="18" charset="0"/>
                          <a:ea typeface="Calibri"/>
                          <a:cs typeface="Times New Roman"/>
                        </a:rPr>
                        <a:t>$0</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8582">
                <a:tc>
                  <a:txBody>
                    <a:bodyPr/>
                    <a:lstStyle/>
                    <a:p>
                      <a:pPr marL="0" marR="0">
                        <a:lnSpc>
                          <a:spcPct val="115000"/>
                        </a:lnSpc>
                        <a:spcBef>
                          <a:spcPts val="0"/>
                        </a:spcBef>
                        <a:spcAft>
                          <a:spcPts val="0"/>
                        </a:spcAft>
                      </a:pPr>
                      <a:r>
                        <a:rPr lang="en-US" sz="1400" dirty="0">
                          <a:latin typeface="Book Antiqua" pitchFamily="18" charset="0"/>
                          <a:ea typeface="Calibri"/>
                          <a:cs typeface="Times New Roman"/>
                        </a:rPr>
                        <a:t>Real Estate Commission  6%</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Book Antiqua" pitchFamily="18" charset="0"/>
                          <a:ea typeface="Calibri"/>
                          <a:cs typeface="Times New Roman"/>
                        </a:rPr>
                        <a:t>$1,362,000</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Book Antiqua" pitchFamily="18" charset="0"/>
                          <a:ea typeface="Calibri"/>
                          <a:cs typeface="Times New Roman"/>
                        </a:rPr>
                        <a:t>$0</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3493">
                <a:tc>
                  <a:txBody>
                    <a:bodyPr/>
                    <a:lstStyle/>
                    <a:p>
                      <a:pPr marL="0" marR="0">
                        <a:lnSpc>
                          <a:spcPct val="115000"/>
                        </a:lnSpc>
                        <a:spcBef>
                          <a:spcPts val="0"/>
                        </a:spcBef>
                        <a:spcAft>
                          <a:spcPts val="0"/>
                        </a:spcAft>
                      </a:pPr>
                      <a:endParaRPr lang="en-US" sz="500" dirty="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0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500" dirty="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54327">
                <a:tc>
                  <a:txBody>
                    <a:bodyPr/>
                    <a:lstStyle/>
                    <a:p>
                      <a:pPr marL="0" marR="0">
                        <a:lnSpc>
                          <a:spcPct val="115000"/>
                        </a:lnSpc>
                        <a:spcBef>
                          <a:spcPts val="0"/>
                        </a:spcBef>
                        <a:spcAft>
                          <a:spcPts val="0"/>
                        </a:spcAft>
                      </a:pPr>
                      <a:r>
                        <a:rPr lang="en-US" sz="1400" dirty="0">
                          <a:latin typeface="Book Antiqua" pitchFamily="18" charset="0"/>
                          <a:ea typeface="Calibri"/>
                          <a:cs typeface="Times New Roman"/>
                        </a:rPr>
                        <a:t>Time/Value of Money</a:t>
                      </a:r>
                    </a:p>
                    <a:p>
                      <a:pPr marL="0" marR="0">
                        <a:lnSpc>
                          <a:spcPct val="115000"/>
                        </a:lnSpc>
                        <a:spcBef>
                          <a:spcPts val="0"/>
                        </a:spcBef>
                        <a:spcAft>
                          <a:spcPts val="0"/>
                        </a:spcAft>
                      </a:pPr>
                      <a:r>
                        <a:rPr lang="en-US" sz="1400" dirty="0">
                          <a:latin typeface="Book Antiqua" pitchFamily="18" charset="0"/>
                          <a:ea typeface="Calibri"/>
                          <a:cs typeface="Times New Roman"/>
                        </a:rPr>
                        <a:t>Based on 3 years for approvals</a:t>
                      </a:r>
                    </a:p>
                    <a:p>
                      <a:pPr marL="0" marR="0">
                        <a:lnSpc>
                          <a:spcPct val="115000"/>
                        </a:lnSpc>
                        <a:spcBef>
                          <a:spcPts val="0"/>
                        </a:spcBef>
                        <a:spcAft>
                          <a:spcPts val="0"/>
                        </a:spcAft>
                      </a:pPr>
                      <a:r>
                        <a:rPr lang="en-US" sz="1400" dirty="0">
                          <a:latin typeface="Book Antiqua" pitchFamily="18" charset="0"/>
                          <a:ea typeface="Calibri"/>
                          <a:cs typeface="Times New Roman"/>
                        </a:rPr>
                        <a:t>(6% per year based on $22.7 million =</a:t>
                      </a:r>
                    </a:p>
                    <a:p>
                      <a:pPr marL="0" marR="0">
                        <a:lnSpc>
                          <a:spcPct val="115000"/>
                        </a:lnSpc>
                        <a:spcBef>
                          <a:spcPts val="0"/>
                        </a:spcBef>
                        <a:spcAft>
                          <a:spcPts val="0"/>
                        </a:spcAft>
                      </a:pPr>
                      <a:r>
                        <a:rPr lang="en-US" sz="1400" dirty="0">
                          <a:latin typeface="Book Antiqua" pitchFamily="18" charset="0"/>
                          <a:ea typeface="Calibri"/>
                          <a:cs typeface="Times New Roman"/>
                        </a:rPr>
                        <a:t>1,039,080 per year)</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Book Antiqua" pitchFamily="18" charset="0"/>
                          <a:ea typeface="Calibri"/>
                          <a:cs typeface="Times New Roman"/>
                        </a:rPr>
                        <a:t>$3,117,240</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Book Antiqua" pitchFamily="18" charset="0"/>
                          <a:ea typeface="Calibri"/>
                          <a:cs typeface="Times New Roman"/>
                        </a:rPr>
                        <a:t>$0</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94417">
                <a:tc>
                  <a:txBody>
                    <a:bodyPr/>
                    <a:lstStyle/>
                    <a:p>
                      <a:pPr marL="0" marR="0">
                        <a:lnSpc>
                          <a:spcPct val="115000"/>
                        </a:lnSpc>
                        <a:spcBef>
                          <a:spcPts val="0"/>
                        </a:spcBef>
                        <a:spcAft>
                          <a:spcPts val="0"/>
                        </a:spcAft>
                      </a:pPr>
                      <a:endParaRPr lang="en-US" sz="40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40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400" dirty="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65745">
                <a:tc>
                  <a:txBody>
                    <a:bodyPr/>
                    <a:lstStyle/>
                    <a:p>
                      <a:pPr marL="0" marR="0">
                        <a:lnSpc>
                          <a:spcPct val="115000"/>
                        </a:lnSpc>
                        <a:spcBef>
                          <a:spcPts val="0"/>
                        </a:spcBef>
                        <a:spcAft>
                          <a:spcPts val="0"/>
                        </a:spcAft>
                      </a:pPr>
                      <a:r>
                        <a:rPr lang="en-US" sz="1400" b="1">
                          <a:latin typeface="Book Antiqua" pitchFamily="18" charset="0"/>
                          <a:ea typeface="Calibri"/>
                          <a:cs typeface="Times New Roman"/>
                        </a:rPr>
                        <a:t>NET SALE PROCEEDS before Capital Gains Tax and Charitable Deduction</a:t>
                      </a:r>
                      <a:endParaRPr lang="en-US" sz="140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Book Antiqua" pitchFamily="18" charset="0"/>
                          <a:ea typeface="Calibri"/>
                          <a:cs typeface="Times New Roman"/>
                        </a:rPr>
                        <a:t>$14,200,760</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Book Antiqua" pitchFamily="18" charset="0"/>
                          <a:ea typeface="Calibri"/>
                          <a:cs typeface="Times New Roman"/>
                        </a:rPr>
                        <a:t>$14,000,000</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87122">
                <a:tc>
                  <a:txBody>
                    <a:bodyPr/>
                    <a:lstStyle/>
                    <a:p>
                      <a:pPr marL="0" marR="0">
                        <a:lnSpc>
                          <a:spcPct val="115000"/>
                        </a:lnSpc>
                        <a:spcBef>
                          <a:spcPts val="0"/>
                        </a:spcBef>
                        <a:spcAft>
                          <a:spcPts val="0"/>
                        </a:spcAft>
                      </a:pPr>
                      <a:endParaRPr lang="en-US" sz="40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40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400" dirty="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7164">
                <a:tc>
                  <a:txBody>
                    <a:bodyPr/>
                    <a:lstStyle/>
                    <a:p>
                      <a:pPr marL="0" marR="0">
                        <a:lnSpc>
                          <a:spcPct val="115000"/>
                        </a:lnSpc>
                        <a:spcBef>
                          <a:spcPts val="0"/>
                        </a:spcBef>
                        <a:spcAft>
                          <a:spcPts val="0"/>
                        </a:spcAft>
                      </a:pPr>
                      <a:r>
                        <a:rPr lang="en-US" sz="1400" dirty="0">
                          <a:latin typeface="Book Antiqua" pitchFamily="18" charset="0"/>
                          <a:ea typeface="Calibri"/>
                          <a:cs typeface="Times New Roman"/>
                        </a:rPr>
                        <a:t>Charitable Deduction</a:t>
                      </a:r>
                    </a:p>
                    <a:p>
                      <a:pPr marL="0" marR="0">
                        <a:lnSpc>
                          <a:spcPct val="115000"/>
                        </a:lnSpc>
                        <a:spcBef>
                          <a:spcPts val="0"/>
                        </a:spcBef>
                        <a:spcAft>
                          <a:spcPts val="0"/>
                        </a:spcAft>
                      </a:pPr>
                      <a:r>
                        <a:rPr lang="en-US" sz="1400" dirty="0">
                          <a:latin typeface="Book Antiqua" pitchFamily="18" charset="0"/>
                          <a:ea typeface="Calibri"/>
                          <a:cs typeface="Times New Roman"/>
                        </a:rPr>
                        <a:t>(22.7 – 14 = 8.7)</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Book Antiqua" pitchFamily="18" charset="0"/>
                          <a:ea typeface="Calibri"/>
                          <a:cs typeface="Times New Roman"/>
                        </a:rPr>
                        <a:t>$8,700,000</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8582">
                <a:tc>
                  <a:txBody>
                    <a:bodyPr/>
                    <a:lstStyle/>
                    <a:p>
                      <a:pPr marL="0" marR="0">
                        <a:lnSpc>
                          <a:spcPct val="115000"/>
                        </a:lnSpc>
                        <a:spcBef>
                          <a:spcPts val="0"/>
                        </a:spcBef>
                        <a:spcAft>
                          <a:spcPts val="0"/>
                        </a:spcAft>
                      </a:pPr>
                      <a:r>
                        <a:rPr lang="en-US" sz="1400" b="1">
                          <a:latin typeface="Book Antiqua" pitchFamily="18" charset="0"/>
                          <a:ea typeface="Calibri"/>
                          <a:cs typeface="Times New Roman"/>
                        </a:rPr>
                        <a:t>Net after Charitable Deduction</a:t>
                      </a:r>
                      <a:endParaRPr lang="en-US" sz="140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Book Antiqua" pitchFamily="18" charset="0"/>
                          <a:ea typeface="Calibri"/>
                          <a:cs typeface="Times New Roman"/>
                        </a:rPr>
                        <a:t>$14,200,760</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Book Antiqua" pitchFamily="18" charset="0"/>
                          <a:ea typeface="Calibri"/>
                          <a:cs typeface="Times New Roman"/>
                        </a:rPr>
                        <a:t>$6,700,000</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77164">
                <a:tc>
                  <a:txBody>
                    <a:bodyPr/>
                    <a:lstStyle/>
                    <a:p>
                      <a:pPr marL="0" marR="0">
                        <a:lnSpc>
                          <a:spcPct val="115000"/>
                        </a:lnSpc>
                        <a:spcBef>
                          <a:spcPts val="0"/>
                        </a:spcBef>
                        <a:spcAft>
                          <a:spcPts val="0"/>
                        </a:spcAft>
                      </a:pPr>
                      <a:r>
                        <a:rPr lang="en-US" sz="1400" dirty="0">
                          <a:latin typeface="Book Antiqua" pitchFamily="18" charset="0"/>
                          <a:ea typeface="Calibri"/>
                          <a:cs typeface="Times New Roman"/>
                        </a:rPr>
                        <a:t>Approximate State (10%) and Federal (15%) Gains Tax </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Book Antiqua" pitchFamily="18" charset="0"/>
                          <a:ea typeface="Calibri"/>
                          <a:cs typeface="Times New Roman"/>
                        </a:rPr>
                        <a:t>$3,550,190</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Book Antiqua" pitchFamily="18" charset="0"/>
                          <a:ea typeface="Calibri"/>
                          <a:cs typeface="Times New Roman"/>
                        </a:rPr>
                        <a:t>$1,675,000</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77164">
                <a:tc>
                  <a:txBody>
                    <a:bodyPr/>
                    <a:lstStyle/>
                    <a:p>
                      <a:pPr marL="0" marR="0">
                        <a:lnSpc>
                          <a:spcPct val="115000"/>
                        </a:lnSpc>
                        <a:spcBef>
                          <a:spcPts val="0"/>
                        </a:spcBef>
                        <a:spcAft>
                          <a:spcPts val="0"/>
                        </a:spcAft>
                      </a:pPr>
                      <a:r>
                        <a:rPr lang="en-US" sz="1400" b="1">
                          <a:latin typeface="Book Antiqua" pitchFamily="18" charset="0"/>
                          <a:ea typeface="Calibri"/>
                          <a:cs typeface="Times New Roman"/>
                        </a:rPr>
                        <a:t>Net after State and Federal Gains Tax</a:t>
                      </a:r>
                      <a:endParaRPr lang="en-US" sz="140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Book Antiqua" pitchFamily="18" charset="0"/>
                          <a:ea typeface="Calibri"/>
                          <a:cs typeface="Times New Roman"/>
                        </a:rPr>
                        <a:t>$10,650,570</a:t>
                      </a:r>
                      <a:endParaRPr lang="en-US" sz="1400" dirty="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Book Antiqua" pitchFamily="18" charset="0"/>
                          <a:ea typeface="Calibri"/>
                          <a:cs typeface="Times New Roman"/>
                        </a:rPr>
                        <a:t>$5,025,000 + $8,700,000 =</a:t>
                      </a:r>
                    </a:p>
                    <a:p>
                      <a:pPr marL="0" marR="0">
                        <a:lnSpc>
                          <a:spcPct val="115000"/>
                        </a:lnSpc>
                        <a:spcBef>
                          <a:spcPts val="0"/>
                        </a:spcBef>
                        <a:spcAft>
                          <a:spcPts val="0"/>
                        </a:spcAft>
                      </a:pPr>
                      <a:r>
                        <a:rPr lang="en-US" sz="1400" b="1" dirty="0">
                          <a:latin typeface="Book Antiqua" pitchFamily="18" charset="0"/>
                          <a:ea typeface="Calibri"/>
                          <a:cs typeface="Times New Roman"/>
                        </a:rPr>
                        <a:t>$13,725,000</a:t>
                      </a:r>
                      <a:endParaRPr lang="en-US" sz="1400" dirty="0">
                        <a:latin typeface="Book Antiqua" pitchFamily="18" charset="0"/>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556</TotalTime>
  <Words>815</Words>
  <Application>Microsoft Office PowerPoint</Application>
  <PresentationFormat>Widescreen</PresentationFormat>
  <Paragraphs>128</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Book Antiqua</vt:lpstr>
      <vt:lpstr>Segoe UI</vt:lpstr>
      <vt:lpstr>Trebuchet MS</vt:lpstr>
      <vt:lpstr>Wingdings</vt:lpstr>
      <vt:lpstr>Wingdings 3</vt:lpstr>
      <vt:lpstr>Facet</vt:lpstr>
      <vt:lpstr>Taxes, Estate &amp; Succession Planning</vt:lpstr>
      <vt:lpstr>Live Off Your Land</vt:lpstr>
      <vt:lpstr>Land Preservation Methods</vt:lpstr>
      <vt:lpstr>Princeton Nurseries</vt:lpstr>
      <vt:lpstr>Objectives of Landowners</vt:lpstr>
      <vt:lpstr>Land Preservation - Example</vt:lpstr>
      <vt:lpstr>Land Preservation - Example </vt:lpstr>
      <vt:lpstr>Land Preservation - Example</vt:lpstr>
      <vt:lpstr>PowerPoint Presentation</vt:lpstr>
      <vt:lpstr>PowerPoint Presentation</vt:lpstr>
      <vt:lpstr>PowerPoint Presentation</vt:lpstr>
      <vt:lpstr>PowerPoint Presentation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Delay, Allison</dc:creator>
  <cp:lastModifiedBy>Delay, Allison</cp:lastModifiedBy>
  <cp:revision>12</cp:revision>
  <dcterms:created xsi:type="dcterms:W3CDTF">2025-09-23T16:52:50Z</dcterms:created>
  <dcterms:modified xsi:type="dcterms:W3CDTF">2025-10-24T20:53:41Z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f99e99-9b44-4087-9344-0482001c1f1a_Enabled">
    <vt:lpwstr>true</vt:lpwstr>
  </property>
  <property fmtid="{D5CDD505-2E9C-101B-9397-08002B2CF9AE}" pid="3" name="MSIP_Label_b8f99e99-9b44-4087-9344-0482001c1f1a_Method">
    <vt:lpwstr>Privileged</vt:lpwstr>
  </property>
  <property fmtid="{D5CDD505-2E9C-101B-9397-08002B2CF9AE}" pid="4" name="MSIP_Label_b8f99e99-9b44-4087-9344-0482001c1f1a_SiteId">
    <vt:lpwstr>9323b596-236d-4890-bed3-60232a849027</vt:lpwstr>
  </property>
  <property fmtid="{D5CDD505-2E9C-101B-9397-08002B2CF9AE}" pid="5" name="Classification">
    <vt:lpwstr>TT_Public</vt:lpwstr>
  </property>
</Properties>
</file>